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1546" y="-288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Ahmed N. </a:t>
            </a:r>
            <a:r>
              <a:rPr spc="-15" dirty="0"/>
              <a:t>Al-</a:t>
            </a:r>
            <a:r>
              <a:rPr spc="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Ahmed N. </a:t>
            </a:r>
            <a:r>
              <a:rPr spc="-15" dirty="0"/>
              <a:t>Al-</a:t>
            </a:r>
            <a:r>
              <a:rPr spc="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Ahmed N. </a:t>
            </a:r>
            <a:r>
              <a:rPr spc="-15" dirty="0"/>
              <a:t>Al-</a:t>
            </a:r>
            <a:r>
              <a:rPr spc="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Ahmed N. </a:t>
            </a:r>
            <a:r>
              <a:rPr spc="-15" dirty="0"/>
              <a:t>Al-</a:t>
            </a:r>
            <a:r>
              <a:rPr spc="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Ahmed N. </a:t>
            </a:r>
            <a:r>
              <a:rPr spc="-15" dirty="0"/>
              <a:t>Al-</a:t>
            </a:r>
            <a:r>
              <a:rPr spc="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6291072" y="0"/>
                </a:moveTo>
                <a:lnTo>
                  <a:pt x="0" y="0"/>
                </a:lnTo>
                <a:lnTo>
                  <a:pt x="0" y="228600"/>
                </a:lnTo>
                <a:lnTo>
                  <a:pt x="6291072" y="228600"/>
                </a:lnTo>
                <a:lnTo>
                  <a:pt x="6291072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6291072" y="0"/>
                </a:moveTo>
                <a:lnTo>
                  <a:pt x="0" y="0"/>
                </a:lnTo>
                <a:lnTo>
                  <a:pt x="0" y="76200"/>
                </a:lnTo>
                <a:lnTo>
                  <a:pt x="0" y="228600"/>
                </a:lnTo>
                <a:lnTo>
                  <a:pt x="6291072" y="228600"/>
                </a:lnTo>
                <a:lnTo>
                  <a:pt x="6291072" y="76200"/>
                </a:lnTo>
                <a:lnTo>
                  <a:pt x="6291072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1896" y="4155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6291072" y="0"/>
                </a:moveTo>
                <a:lnTo>
                  <a:pt x="0" y="0"/>
                </a:lnTo>
                <a:lnTo>
                  <a:pt x="0" y="228600"/>
                </a:lnTo>
                <a:lnTo>
                  <a:pt x="6291072" y="228600"/>
                </a:lnTo>
                <a:lnTo>
                  <a:pt x="629107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91896" y="415543"/>
            <a:ext cx="6291072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91896" y="4155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6291072" y="0"/>
                </a:moveTo>
                <a:lnTo>
                  <a:pt x="0" y="0"/>
                </a:lnTo>
                <a:lnTo>
                  <a:pt x="0" y="76200"/>
                </a:lnTo>
                <a:lnTo>
                  <a:pt x="0" y="228600"/>
                </a:lnTo>
                <a:lnTo>
                  <a:pt x="6291072" y="228600"/>
                </a:lnTo>
                <a:lnTo>
                  <a:pt x="6291072" y="76200"/>
                </a:lnTo>
                <a:lnTo>
                  <a:pt x="629107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30936" y="491743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6288023" y="0"/>
                </a:moveTo>
                <a:lnTo>
                  <a:pt x="0" y="0"/>
                </a:lnTo>
                <a:lnTo>
                  <a:pt x="0" y="228600"/>
                </a:lnTo>
                <a:lnTo>
                  <a:pt x="6288023" y="228600"/>
                </a:lnTo>
                <a:lnTo>
                  <a:pt x="6288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90301" y="10203518"/>
            <a:ext cx="151257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Ahmed N. </a:t>
            </a:r>
            <a:r>
              <a:rPr spc="-15" dirty="0"/>
              <a:t>Al-</a:t>
            </a:r>
            <a:r>
              <a:rPr spc="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4331" y="10203518"/>
            <a:ext cx="138176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2547" y="10046349"/>
            <a:ext cx="323214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6.png"/><Relationship Id="rId10" Type="http://schemas.openxmlformats.org/officeDocument/2006/relationships/image" Target="../media/image30.jpg"/><Relationship Id="rId4" Type="http://schemas.openxmlformats.org/officeDocument/2006/relationships/image" Target="../media/image5.png"/><Relationship Id="rId9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.pn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35.jpg"/><Relationship Id="rId4" Type="http://schemas.openxmlformats.org/officeDocument/2006/relationships/image" Target="../media/image5.png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11.png"/><Relationship Id="rId7" Type="http://schemas.openxmlformats.org/officeDocument/2006/relationships/image" Target="../media/image4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936" y="339343"/>
            <a:ext cx="6416040" cy="381000"/>
            <a:chOff x="630936" y="339343"/>
            <a:chExt cx="6416040" cy="381000"/>
          </a:xfrm>
        </p:grpSpPr>
        <p:sp>
          <p:nvSpPr>
            <p:cNvPr id="3" name="object 3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904" y="339343"/>
              <a:ext cx="6291072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896" y="415543"/>
              <a:ext cx="6291072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936" y="491743"/>
              <a:ext cx="6288405" cy="228600"/>
            </a:xfrm>
            <a:custGeom>
              <a:avLst/>
              <a:gdLst/>
              <a:ahLst/>
              <a:cxnLst/>
              <a:rect l="l" t="t" r="r" b="b"/>
              <a:pathLst>
                <a:path w="6288405" h="228600">
                  <a:moveTo>
                    <a:pt x="6288023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88023" y="228600"/>
                  </a:lnTo>
                  <a:lnTo>
                    <a:pt x="6288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1792" y="692911"/>
            <a:ext cx="6303645" cy="58419"/>
          </a:xfrm>
          <a:custGeom>
            <a:avLst/>
            <a:gdLst/>
            <a:ahLst/>
            <a:cxnLst/>
            <a:rect l="l" t="t" r="r" b="b"/>
            <a:pathLst>
              <a:path w="6303645" h="58420">
                <a:moveTo>
                  <a:pt x="6303264" y="45720"/>
                </a:moveTo>
                <a:lnTo>
                  <a:pt x="0" y="45720"/>
                </a:lnTo>
                <a:lnTo>
                  <a:pt x="0" y="57912"/>
                </a:lnTo>
                <a:lnTo>
                  <a:pt x="6303264" y="57912"/>
                </a:lnTo>
                <a:lnTo>
                  <a:pt x="6303264" y="45720"/>
                </a:lnTo>
                <a:close/>
              </a:path>
              <a:path w="6303645" h="58420">
                <a:moveTo>
                  <a:pt x="6303264" y="0"/>
                </a:moveTo>
                <a:lnTo>
                  <a:pt x="0" y="0"/>
                </a:lnTo>
                <a:lnTo>
                  <a:pt x="0" y="33528"/>
                </a:lnTo>
                <a:lnTo>
                  <a:pt x="6303264" y="33528"/>
                </a:lnTo>
                <a:lnTo>
                  <a:pt x="6303264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14" name="object 14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08610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108610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1192" y="10249065"/>
              <a:ext cx="6254115" cy="144780"/>
            </a:xfrm>
            <a:custGeom>
              <a:avLst/>
              <a:gdLst/>
              <a:ahLst/>
              <a:cxnLst/>
              <a:rect l="l" t="t" r="r" b="b"/>
              <a:pathLst>
                <a:path w="6254115" h="144779">
                  <a:moveTo>
                    <a:pt x="6254115" y="0"/>
                  </a:moveTo>
                  <a:lnTo>
                    <a:pt x="0" y="0"/>
                  </a:lnTo>
                  <a:lnTo>
                    <a:pt x="0" y="144525"/>
                  </a:lnTo>
                  <a:lnTo>
                    <a:pt x="6254115" y="144525"/>
                  </a:lnTo>
                  <a:lnTo>
                    <a:pt x="6254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0936" y="827024"/>
            <a:ext cx="4253230" cy="3594100"/>
          </a:xfrm>
          <a:prstGeom prst="rect">
            <a:avLst/>
          </a:prstGeom>
          <a:solidFill>
            <a:srgbClr val="FCFAFF"/>
          </a:solidFill>
        </p:spPr>
        <p:txBody>
          <a:bodyPr vert="horz" wrap="square" lIns="0" tIns="0" rIns="0" bIns="0" rtlCol="0">
            <a:spAutoFit/>
          </a:bodyPr>
          <a:lstStyle/>
          <a:p>
            <a:pPr marR="12065" algn="just">
              <a:lnSpc>
                <a:spcPts val="1415"/>
              </a:lnSpc>
            </a:pPr>
            <a:r>
              <a:rPr sz="1300" b="1" i="1" dirty="0">
                <a:latin typeface="Times New Roman"/>
                <a:cs typeface="Times New Roman"/>
              </a:rPr>
              <a:t>5.1-</a:t>
            </a:r>
            <a:r>
              <a:rPr sz="1300" b="1" i="1" spc="5" dirty="0">
                <a:latin typeface="Times New Roman"/>
                <a:cs typeface="Times New Roman"/>
              </a:rPr>
              <a:t> </a:t>
            </a:r>
            <a:r>
              <a:rPr sz="1300" b="1" i="1" spc="-10" dirty="0">
                <a:latin typeface="Times New Roman"/>
                <a:cs typeface="Times New Roman"/>
              </a:rPr>
              <a:t>Introduction</a:t>
            </a:r>
            <a:endParaRPr sz="1300">
              <a:latin typeface="Times New Roman"/>
              <a:cs typeface="Times New Roman"/>
            </a:endParaRPr>
          </a:p>
          <a:p>
            <a:pPr indent="198120" algn="just">
              <a:lnSpc>
                <a:spcPct val="96000"/>
              </a:lnSpc>
              <a:spcBef>
                <a:spcPts val="10"/>
              </a:spcBef>
            </a:pPr>
            <a:r>
              <a:rPr sz="1200" i="1" spc="-5" dirty="0">
                <a:latin typeface="Times New Roman"/>
                <a:cs typeface="Times New Roman"/>
              </a:rPr>
              <a:t>Analytical solution methods </a:t>
            </a:r>
            <a:r>
              <a:rPr sz="1200" spc="-5" dirty="0">
                <a:latin typeface="Times New Roman"/>
                <a:cs typeface="Times New Roman"/>
              </a:rPr>
              <a:t>such as </a:t>
            </a:r>
            <a:r>
              <a:rPr sz="1200" dirty="0">
                <a:latin typeface="Times New Roman"/>
                <a:cs typeface="Times New Roman"/>
              </a:rPr>
              <a:t>those </a:t>
            </a:r>
            <a:r>
              <a:rPr sz="1200" spc="-5" dirty="0">
                <a:latin typeface="Times New Roman"/>
                <a:cs typeface="Times New Roman"/>
              </a:rPr>
              <a:t>presented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i="1" spc="-5" dirty="0">
                <a:latin typeface="Times New Roman"/>
                <a:cs typeface="Times New Roman"/>
              </a:rPr>
              <a:t>Chapter2 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spc="-10" dirty="0">
                <a:latin typeface="Times New Roman"/>
                <a:cs typeface="Times New Roman"/>
              </a:rPr>
              <a:t>based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20" dirty="0">
                <a:latin typeface="Times New Roman"/>
                <a:cs typeface="Times New Roman"/>
              </a:rPr>
              <a:t>solving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governing </a:t>
            </a:r>
            <a:r>
              <a:rPr sz="1200" spc="-20" dirty="0">
                <a:latin typeface="Times New Roman"/>
                <a:cs typeface="Times New Roman"/>
              </a:rPr>
              <a:t>differential </a:t>
            </a:r>
            <a:r>
              <a:rPr sz="1200" spc="-5" dirty="0">
                <a:latin typeface="Times New Roman"/>
                <a:cs typeface="Times New Roman"/>
              </a:rPr>
              <a:t>equation </a:t>
            </a:r>
            <a:r>
              <a:rPr sz="1200" dirty="0">
                <a:latin typeface="Times New Roman"/>
                <a:cs typeface="Times New Roman"/>
              </a:rPr>
              <a:t>together 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the boundary </a:t>
            </a:r>
            <a:r>
              <a:rPr sz="1200" spc="-10" dirty="0">
                <a:latin typeface="Times New Roman"/>
                <a:cs typeface="Times New Roman"/>
              </a:rPr>
              <a:t>conditions. They result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solution </a:t>
            </a:r>
            <a:r>
              <a:rPr sz="1200" spc="-15" dirty="0">
                <a:latin typeface="Times New Roman"/>
                <a:cs typeface="Times New Roman"/>
              </a:rPr>
              <a:t>functions </a:t>
            </a:r>
            <a:r>
              <a:rPr sz="1200" spc="-10" dirty="0">
                <a:latin typeface="Times New Roman"/>
                <a:cs typeface="Times New Roman"/>
              </a:rPr>
              <a:t>for  </a:t>
            </a:r>
            <a:r>
              <a:rPr sz="1200" spc="-5" dirty="0">
                <a:latin typeface="Times New Roman"/>
                <a:cs typeface="Times New Roman"/>
              </a:rPr>
              <a:t>the temperature at </a:t>
            </a:r>
            <a:r>
              <a:rPr sz="1200" i="1" spc="-10" dirty="0">
                <a:latin typeface="Times New Roman"/>
                <a:cs typeface="Times New Roman"/>
              </a:rPr>
              <a:t>every </a:t>
            </a:r>
            <a:r>
              <a:rPr sz="1200" i="1" spc="-5" dirty="0">
                <a:latin typeface="Times New Roman"/>
                <a:cs typeface="Times New Roman"/>
              </a:rPr>
              <a:t>point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medium. </a:t>
            </a:r>
            <a:r>
              <a:rPr sz="1200" i="1" spc="-5" dirty="0">
                <a:latin typeface="Times New Roman"/>
                <a:cs typeface="Times New Roman"/>
              </a:rPr>
              <a:t>Numerical methods</a:t>
            </a:r>
            <a:r>
              <a:rPr sz="1200" spc="-5" dirty="0">
                <a:latin typeface="Times New Roman"/>
                <a:cs typeface="Times New Roman"/>
              </a:rPr>
              <a:t>, 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15" dirty="0">
                <a:latin typeface="Times New Roman"/>
                <a:cs typeface="Times New Roman"/>
              </a:rPr>
              <a:t>hand,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spc="-10" dirty="0">
                <a:latin typeface="Times New Roman"/>
                <a:cs typeface="Times New Roman"/>
              </a:rPr>
              <a:t>based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15" dirty="0">
                <a:latin typeface="Times New Roman"/>
                <a:cs typeface="Times New Roman"/>
              </a:rPr>
              <a:t>replacing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differential </a:t>
            </a:r>
            <a:r>
              <a:rPr sz="1200" spc="-5" dirty="0">
                <a:latin typeface="Times New Roman"/>
                <a:cs typeface="Times New Roman"/>
              </a:rPr>
              <a:t>equation </a:t>
            </a:r>
            <a:r>
              <a:rPr sz="1200" spc="-15" dirty="0">
                <a:latin typeface="Times New Roman"/>
                <a:cs typeface="Times New Roman"/>
              </a:rPr>
              <a:t>by 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set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n </a:t>
            </a:r>
            <a:r>
              <a:rPr sz="1200" spc="-15" dirty="0">
                <a:latin typeface="Times New Roman"/>
                <a:cs typeface="Times New Roman"/>
              </a:rPr>
              <a:t>algebraic </a:t>
            </a:r>
            <a:r>
              <a:rPr sz="1200" spc="-5" dirty="0">
                <a:latin typeface="Times New Roman"/>
                <a:cs typeface="Times New Roman"/>
              </a:rPr>
              <a:t>equations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unknown </a:t>
            </a:r>
            <a:r>
              <a:rPr sz="1200" spc="-5" dirty="0">
                <a:latin typeface="Times New Roman"/>
                <a:cs typeface="Times New Roman"/>
              </a:rPr>
              <a:t>temperatures at </a:t>
            </a:r>
            <a:r>
              <a:rPr sz="1200" b="1" i="1" spc="-5" dirty="0">
                <a:latin typeface="Times New Roman"/>
                <a:cs typeface="Times New Roman"/>
              </a:rPr>
              <a:t>n  </a:t>
            </a:r>
            <a:r>
              <a:rPr sz="1200" spc="-10" dirty="0">
                <a:latin typeface="Times New Roman"/>
                <a:cs typeface="Times New Roman"/>
              </a:rPr>
              <a:t>selected </a:t>
            </a:r>
            <a:r>
              <a:rPr sz="1200" spc="-5" dirty="0">
                <a:latin typeface="Times New Roman"/>
                <a:cs typeface="Times New Roman"/>
              </a:rPr>
              <a:t>points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medium,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simultaneous </a:t>
            </a:r>
            <a:r>
              <a:rPr sz="1200" spc="-5" dirty="0">
                <a:latin typeface="Times New Roman"/>
                <a:cs typeface="Times New Roman"/>
              </a:rPr>
              <a:t>solution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these  equations results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temperature </a:t>
            </a:r>
            <a:r>
              <a:rPr sz="1200" spc="-15" dirty="0">
                <a:latin typeface="Times New Roman"/>
                <a:cs typeface="Times New Roman"/>
              </a:rPr>
              <a:t>values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those </a:t>
            </a:r>
            <a:r>
              <a:rPr sz="1200" i="1" spc="-5" dirty="0">
                <a:latin typeface="Times New Roman"/>
                <a:cs typeface="Times New Roman"/>
              </a:rPr>
              <a:t>discrete</a:t>
            </a:r>
            <a:r>
              <a:rPr sz="1200" i="1" spc="1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points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R="12065" algn="just">
              <a:lnSpc>
                <a:spcPts val="1515"/>
              </a:lnSpc>
              <a:spcBef>
                <a:spcPts val="5"/>
              </a:spcBef>
            </a:pPr>
            <a:r>
              <a:rPr sz="1300" b="1" i="1" dirty="0">
                <a:latin typeface="Times New Roman"/>
                <a:cs typeface="Times New Roman"/>
              </a:rPr>
              <a:t>5.2- </a:t>
            </a:r>
            <a:r>
              <a:rPr sz="1300" b="1" i="1" spc="-5" dirty="0">
                <a:latin typeface="Times New Roman"/>
                <a:cs typeface="Times New Roman"/>
              </a:rPr>
              <a:t>Finite </a:t>
            </a:r>
            <a:r>
              <a:rPr sz="1300" b="1" i="1" spc="-10" dirty="0">
                <a:latin typeface="Times New Roman"/>
                <a:cs typeface="Times New Roman"/>
              </a:rPr>
              <a:t>Difference </a:t>
            </a:r>
            <a:r>
              <a:rPr sz="1300" b="1" i="1" spc="-5" dirty="0">
                <a:latin typeface="Times New Roman"/>
                <a:cs typeface="Times New Roman"/>
              </a:rPr>
              <a:t>Formulation of </a:t>
            </a:r>
            <a:r>
              <a:rPr sz="1300" b="1" i="1" spc="-10" dirty="0">
                <a:latin typeface="Times New Roman"/>
                <a:cs typeface="Times New Roman"/>
              </a:rPr>
              <a:t>Differential</a:t>
            </a:r>
            <a:r>
              <a:rPr sz="1300" b="1" i="1" spc="145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Equations</a:t>
            </a:r>
            <a:endParaRPr sz="1300">
              <a:latin typeface="Times New Roman"/>
              <a:cs typeface="Times New Roman"/>
            </a:endParaRPr>
          </a:p>
          <a:p>
            <a:pPr indent="158115" algn="just">
              <a:lnSpc>
                <a:spcPct val="95600"/>
              </a:lnSpc>
              <a:spcBef>
                <a:spcPts val="15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numerical </a:t>
            </a:r>
            <a:r>
              <a:rPr sz="1200" spc="-5" dirty="0">
                <a:latin typeface="Times New Roman"/>
                <a:cs typeface="Times New Roman"/>
              </a:rPr>
              <a:t>methods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20" dirty="0">
                <a:latin typeface="Times New Roman"/>
                <a:cs typeface="Times New Roman"/>
              </a:rPr>
              <a:t>solving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differential </a:t>
            </a:r>
            <a:r>
              <a:rPr sz="1200" spc="-5" dirty="0">
                <a:latin typeface="Times New Roman"/>
                <a:cs typeface="Times New Roman"/>
              </a:rPr>
              <a:t>equations are  </a:t>
            </a:r>
            <a:r>
              <a:rPr sz="1200" spc="-10" dirty="0">
                <a:latin typeface="Times New Roman"/>
                <a:cs typeface="Times New Roman"/>
              </a:rPr>
              <a:t>based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15" dirty="0">
                <a:latin typeface="Times New Roman"/>
                <a:cs typeface="Times New Roman"/>
              </a:rPr>
              <a:t>replacing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dirty="0">
                <a:latin typeface="Times New Roman"/>
                <a:cs typeface="Times New Roman"/>
              </a:rPr>
              <a:t>differential </a:t>
            </a:r>
            <a:r>
              <a:rPr sz="1200" i="1" spc="-5" dirty="0">
                <a:latin typeface="Times New Roman"/>
                <a:cs typeface="Times New Roman"/>
              </a:rPr>
              <a:t>equations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i="1" spc="-5" dirty="0">
                <a:latin typeface="Times New Roman"/>
                <a:cs typeface="Times New Roman"/>
              </a:rPr>
              <a:t>algebraic equations. 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case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popular </a:t>
            </a:r>
            <a:r>
              <a:rPr sz="1200" b="1" spc="-5" dirty="0">
                <a:latin typeface="Times New Roman"/>
                <a:cs typeface="Times New Roman"/>
              </a:rPr>
              <a:t>finite </a:t>
            </a:r>
            <a:r>
              <a:rPr sz="1200" b="1" spc="-10" dirty="0">
                <a:latin typeface="Times New Roman"/>
                <a:cs typeface="Times New Roman"/>
              </a:rPr>
              <a:t>difference </a:t>
            </a:r>
            <a:r>
              <a:rPr sz="1200" spc="-5" dirty="0">
                <a:latin typeface="Times New Roman"/>
                <a:cs typeface="Times New Roman"/>
              </a:rPr>
              <a:t>method, </a:t>
            </a:r>
            <a:r>
              <a:rPr sz="1200" spc="-15" dirty="0">
                <a:latin typeface="Times New Roman"/>
                <a:cs typeface="Times New Roman"/>
              </a:rPr>
              <a:t>this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done </a:t>
            </a:r>
            <a:r>
              <a:rPr sz="1200" spc="-15" dirty="0">
                <a:latin typeface="Times New Roman"/>
                <a:cs typeface="Times New Roman"/>
              </a:rPr>
              <a:t>by  replacing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derivatives </a:t>
            </a:r>
            <a:r>
              <a:rPr sz="1200" spc="-15" dirty="0">
                <a:latin typeface="Times New Roman"/>
                <a:cs typeface="Times New Roman"/>
              </a:rPr>
              <a:t>by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differences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R="12065" algn="just">
              <a:lnSpc>
                <a:spcPts val="1525"/>
              </a:lnSpc>
              <a:spcBef>
                <a:spcPts val="5"/>
              </a:spcBef>
            </a:pPr>
            <a:r>
              <a:rPr sz="1300" b="1" i="1" dirty="0">
                <a:latin typeface="Times New Roman"/>
                <a:cs typeface="Times New Roman"/>
              </a:rPr>
              <a:t>5.2.1- </a:t>
            </a:r>
            <a:r>
              <a:rPr sz="1300" b="1" i="1" spc="-5" dirty="0">
                <a:latin typeface="Times New Roman"/>
                <a:cs typeface="Times New Roman"/>
              </a:rPr>
              <a:t>Finite </a:t>
            </a:r>
            <a:r>
              <a:rPr sz="1300" b="1" i="1" spc="-10" dirty="0">
                <a:latin typeface="Times New Roman"/>
                <a:cs typeface="Times New Roman"/>
              </a:rPr>
              <a:t>Difference </a:t>
            </a:r>
            <a:r>
              <a:rPr sz="1300" b="1" i="1" spc="-5" dirty="0">
                <a:latin typeface="Times New Roman"/>
                <a:cs typeface="Times New Roman"/>
              </a:rPr>
              <a:t>Formulation of 1</a:t>
            </a:r>
            <a:r>
              <a:rPr sz="1275" b="1" i="1" spc="-7" baseline="39215" dirty="0">
                <a:latin typeface="Times New Roman"/>
                <a:cs typeface="Times New Roman"/>
              </a:rPr>
              <a:t>st </a:t>
            </a:r>
            <a:r>
              <a:rPr sz="1300" b="1" i="1" spc="-10" dirty="0">
                <a:latin typeface="Times New Roman"/>
                <a:cs typeface="Times New Roman"/>
              </a:rPr>
              <a:t>Order</a:t>
            </a:r>
            <a:r>
              <a:rPr sz="1300" b="1" i="1" spc="35" dirty="0">
                <a:latin typeface="Times New Roman"/>
                <a:cs typeface="Times New Roman"/>
              </a:rPr>
              <a:t> </a:t>
            </a:r>
            <a:r>
              <a:rPr sz="1300" b="1" i="1" spc="-10" dirty="0">
                <a:latin typeface="Times New Roman"/>
                <a:cs typeface="Times New Roman"/>
              </a:rPr>
              <a:t>Derivative</a:t>
            </a:r>
            <a:endParaRPr sz="1300">
              <a:latin typeface="Times New Roman"/>
              <a:cs typeface="Times New Roman"/>
            </a:endParaRPr>
          </a:p>
          <a:p>
            <a:pPr marR="2540" indent="198120" algn="just">
              <a:lnSpc>
                <a:spcPct val="95800"/>
              </a:lnSpc>
              <a:spcBef>
                <a:spcPts val="25"/>
              </a:spcBef>
            </a:pP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function </a:t>
            </a:r>
            <a:r>
              <a:rPr sz="1200" b="1" i="1" spc="-5" dirty="0">
                <a:latin typeface="Times New Roman"/>
                <a:cs typeface="Times New Roman"/>
              </a:rPr>
              <a:t>f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spc="-10" dirty="0">
                <a:latin typeface="Times New Roman"/>
                <a:cs typeface="Times New Roman"/>
              </a:rPr>
              <a:t>depends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, as shown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Fig.(5.1). 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15" dirty="0">
                <a:latin typeface="Times New Roman"/>
                <a:cs typeface="Times New Roman"/>
              </a:rPr>
              <a:t>first </a:t>
            </a:r>
            <a:r>
              <a:rPr sz="1200" b="1" spc="-5" dirty="0">
                <a:latin typeface="Times New Roman"/>
                <a:cs typeface="Times New Roman"/>
              </a:rPr>
              <a:t>derivative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dirty="0">
                <a:latin typeface="Times New Roman"/>
                <a:cs typeface="Times New Roman"/>
              </a:rPr>
              <a:t>f(x) </a:t>
            </a:r>
            <a:r>
              <a:rPr sz="1200" spc="-5" dirty="0">
                <a:latin typeface="Times New Roman"/>
                <a:cs typeface="Times New Roman"/>
              </a:rPr>
              <a:t>at a </a:t>
            </a:r>
            <a:r>
              <a:rPr sz="1200" spc="-15" dirty="0">
                <a:latin typeface="Times New Roman"/>
                <a:cs typeface="Times New Roman"/>
              </a:rPr>
              <a:t>point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equivalent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slope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 </a:t>
            </a:r>
            <a:r>
              <a:rPr sz="1200" spc="-30" dirty="0">
                <a:latin typeface="Times New Roman"/>
                <a:cs typeface="Times New Roman"/>
              </a:rPr>
              <a:t>line </a:t>
            </a:r>
            <a:r>
              <a:rPr sz="1200" spc="-10" dirty="0">
                <a:latin typeface="Times New Roman"/>
                <a:cs typeface="Times New Roman"/>
              </a:rPr>
              <a:t>tangent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curve </a:t>
            </a:r>
            <a:r>
              <a:rPr sz="1200" spc="-5" dirty="0">
                <a:latin typeface="Times New Roman"/>
                <a:cs typeface="Times New Roman"/>
              </a:rPr>
              <a:t>at that </a:t>
            </a:r>
            <a:r>
              <a:rPr sz="1200" spc="-15" dirty="0">
                <a:latin typeface="Times New Roman"/>
                <a:cs typeface="Times New Roman"/>
              </a:rPr>
              <a:t>point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25" dirty="0">
                <a:latin typeface="Times New Roman"/>
                <a:cs typeface="Times New Roman"/>
              </a:rPr>
              <a:t>is defined </a:t>
            </a:r>
            <a:r>
              <a:rPr sz="1200" spc="-1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19547" y="3816603"/>
            <a:ext cx="1856739" cy="474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175"/>
              </a:lnSpc>
              <a:spcBef>
                <a:spcPts val="105"/>
              </a:spcBef>
            </a:pPr>
            <a:r>
              <a:rPr sz="1000" b="1" i="1" dirty="0">
                <a:latin typeface="Times New Roman"/>
                <a:cs typeface="Times New Roman"/>
              </a:rPr>
              <a:t>Fig.(5.1) The </a:t>
            </a:r>
            <a:r>
              <a:rPr sz="1000" b="1" i="1" spc="-5" dirty="0">
                <a:latin typeface="Times New Roman"/>
                <a:cs typeface="Times New Roman"/>
              </a:rPr>
              <a:t>derivative</a:t>
            </a:r>
            <a:r>
              <a:rPr sz="1000" b="1" i="1" spc="-40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of</a:t>
            </a:r>
            <a:endParaRPr sz="1000">
              <a:latin typeface="Times New Roman"/>
              <a:cs typeface="Times New Roman"/>
            </a:endParaRPr>
          </a:p>
          <a:p>
            <a:pPr marL="12700" marR="5080" algn="ctr">
              <a:lnSpc>
                <a:spcPts val="1180"/>
              </a:lnSpc>
              <a:spcBef>
                <a:spcPts val="35"/>
              </a:spcBef>
            </a:pPr>
            <a:r>
              <a:rPr sz="1000" b="1" i="1" dirty="0">
                <a:latin typeface="Times New Roman"/>
                <a:cs typeface="Times New Roman"/>
              </a:rPr>
              <a:t>a </a:t>
            </a:r>
            <a:r>
              <a:rPr sz="1000" b="1" i="1" spc="-5" dirty="0">
                <a:latin typeface="Times New Roman"/>
                <a:cs typeface="Times New Roman"/>
              </a:rPr>
              <a:t>function </a:t>
            </a:r>
            <a:r>
              <a:rPr sz="1000" b="1" i="1" dirty="0">
                <a:latin typeface="Times New Roman"/>
                <a:cs typeface="Times New Roman"/>
              </a:rPr>
              <a:t>at a point </a:t>
            </a:r>
            <a:r>
              <a:rPr sz="1000" b="1" i="1" spc="-5" dirty="0">
                <a:latin typeface="Times New Roman"/>
                <a:cs typeface="Times New Roman"/>
              </a:rPr>
              <a:t>represents</a:t>
            </a:r>
            <a:r>
              <a:rPr sz="1000" b="1" i="1" spc="-40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the  slope of the function at </a:t>
            </a:r>
            <a:r>
              <a:rPr sz="1000" b="1" i="1" spc="-5" dirty="0">
                <a:latin typeface="Times New Roman"/>
                <a:cs typeface="Times New Roman"/>
              </a:rPr>
              <a:t>that</a:t>
            </a:r>
            <a:r>
              <a:rPr sz="1000" b="1" i="1" spc="-7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point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42764" y="8659876"/>
            <a:ext cx="2152015" cy="6210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ctr">
              <a:lnSpc>
                <a:spcPct val="96700"/>
              </a:lnSpc>
              <a:spcBef>
                <a:spcPts val="145"/>
              </a:spcBef>
            </a:pPr>
            <a:r>
              <a:rPr sz="1000" b="1" i="1" dirty="0">
                <a:latin typeface="Times New Roman"/>
                <a:cs typeface="Times New Roman"/>
              </a:rPr>
              <a:t>Fig.(5.2) </a:t>
            </a:r>
            <a:r>
              <a:rPr sz="1000" b="1" i="1" spc="-5" dirty="0">
                <a:latin typeface="Times New Roman"/>
                <a:cs typeface="Times New Roman"/>
              </a:rPr>
              <a:t>Schematic </a:t>
            </a:r>
            <a:r>
              <a:rPr sz="1000" b="1" i="1" dirty="0">
                <a:latin typeface="Times New Roman"/>
                <a:cs typeface="Times New Roman"/>
              </a:rPr>
              <a:t>of the nodes and</a:t>
            </a:r>
            <a:r>
              <a:rPr sz="1000" b="1" i="1" spc="-90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the  nodal </a:t>
            </a:r>
            <a:r>
              <a:rPr sz="1000" b="1" i="1" spc="-5" dirty="0">
                <a:latin typeface="Times New Roman"/>
                <a:cs typeface="Times New Roman"/>
              </a:rPr>
              <a:t>temperatures </a:t>
            </a:r>
            <a:r>
              <a:rPr sz="1000" b="1" i="1" spc="-10" dirty="0">
                <a:latin typeface="Times New Roman"/>
                <a:cs typeface="Times New Roman"/>
              </a:rPr>
              <a:t>used </a:t>
            </a:r>
            <a:r>
              <a:rPr sz="1000" b="1" i="1" spc="5" dirty="0">
                <a:latin typeface="Times New Roman"/>
                <a:cs typeface="Times New Roman"/>
              </a:rPr>
              <a:t>in </a:t>
            </a:r>
            <a:r>
              <a:rPr sz="1000" b="1" i="1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finite  </a:t>
            </a:r>
            <a:r>
              <a:rPr sz="1000" b="1" i="1" dirty="0">
                <a:latin typeface="Times New Roman"/>
                <a:cs typeface="Times New Roman"/>
              </a:rPr>
              <a:t>differences </a:t>
            </a:r>
            <a:r>
              <a:rPr sz="1000" b="1" i="1" spc="-5" dirty="0">
                <a:latin typeface="Times New Roman"/>
                <a:cs typeface="Times New Roman"/>
              </a:rPr>
              <a:t>formulation </a:t>
            </a:r>
            <a:r>
              <a:rPr sz="1000" b="1" i="1" dirty="0">
                <a:latin typeface="Times New Roman"/>
                <a:cs typeface="Times New Roman"/>
              </a:rPr>
              <a:t>of </a:t>
            </a:r>
            <a:r>
              <a:rPr sz="1000" b="1" i="1" spc="-5" dirty="0">
                <a:latin typeface="Times New Roman"/>
                <a:cs typeface="Times New Roman"/>
              </a:rPr>
              <a:t>heat </a:t>
            </a:r>
            <a:r>
              <a:rPr sz="1000" b="1" i="1" dirty="0">
                <a:latin typeface="Times New Roman"/>
                <a:cs typeface="Times New Roman"/>
              </a:rPr>
              <a:t>transfer  </a:t>
            </a:r>
            <a:r>
              <a:rPr sz="1000" b="1" i="1" spc="5" dirty="0">
                <a:latin typeface="Times New Roman"/>
                <a:cs typeface="Times New Roman"/>
              </a:rPr>
              <a:t>in </a:t>
            </a:r>
            <a:r>
              <a:rPr sz="1000" b="1" i="1" dirty="0">
                <a:latin typeface="Times New Roman"/>
                <a:cs typeface="Times New Roman"/>
              </a:rPr>
              <a:t>a </a:t>
            </a:r>
            <a:r>
              <a:rPr sz="1000" b="1" i="1" spc="-5" dirty="0">
                <a:latin typeface="Times New Roman"/>
                <a:cs typeface="Times New Roman"/>
              </a:rPr>
              <a:t>plane</a:t>
            </a:r>
            <a:r>
              <a:rPr sz="1000" b="1" i="1" spc="-3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wall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58511" y="1960879"/>
            <a:ext cx="2103119" cy="18470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0936" y="4396232"/>
            <a:ext cx="6285230" cy="1926589"/>
          </a:xfrm>
          <a:custGeom>
            <a:avLst/>
            <a:gdLst/>
            <a:ahLst/>
            <a:cxnLst/>
            <a:rect l="l" t="t" r="r" b="b"/>
            <a:pathLst>
              <a:path w="6285230" h="1926589">
                <a:moveTo>
                  <a:pt x="6284975" y="0"/>
                </a:moveTo>
                <a:lnTo>
                  <a:pt x="0" y="0"/>
                </a:lnTo>
                <a:lnTo>
                  <a:pt x="0" y="1926336"/>
                </a:lnTo>
                <a:lnTo>
                  <a:pt x="6284975" y="1926336"/>
                </a:lnTo>
                <a:lnTo>
                  <a:pt x="6284975" y="0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376420" y="4478610"/>
            <a:ext cx="62293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-15" dirty="0">
                <a:latin typeface="MT Extra"/>
                <a:cs typeface="MT Extra"/>
              </a:rPr>
              <a:t></a:t>
            </a:r>
            <a:r>
              <a:rPr sz="1300" spc="-15" dirty="0">
                <a:latin typeface="Times New Roman"/>
                <a:cs typeface="Times New Roman"/>
              </a:rPr>
              <a:t>(5.1.</a:t>
            </a:r>
            <a:r>
              <a:rPr sz="1300" i="1" spc="-15" dirty="0">
                <a:latin typeface="Times New Roman"/>
                <a:cs typeface="Times New Roman"/>
              </a:rPr>
              <a:t>a</a:t>
            </a:r>
            <a:r>
              <a:rPr sz="1300" spc="-1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15644" y="4606626"/>
            <a:ext cx="229933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71855" algn="l"/>
                <a:tab pos="2115185" algn="l"/>
              </a:tabLst>
            </a:pPr>
            <a:r>
              <a:rPr sz="1300" i="1" spc="-5" dirty="0">
                <a:latin typeface="Times New Roman"/>
                <a:cs typeface="Times New Roman"/>
              </a:rPr>
              <a:t>dx	</a:t>
            </a:r>
            <a:r>
              <a:rPr sz="1300" spc="-3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r>
              <a:rPr sz="1300" i="1" dirty="0">
                <a:latin typeface="Times New Roman"/>
                <a:cs typeface="Times New Roman"/>
              </a:rPr>
              <a:t>	</a:t>
            </a:r>
            <a:r>
              <a:rPr sz="1300" spc="-3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9660" y="4378026"/>
            <a:ext cx="292290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df </a:t>
            </a:r>
            <a:r>
              <a:rPr sz="13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00" i="1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3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950" spc="-7" baseline="-34188" dirty="0">
                <a:latin typeface="Symbol"/>
                <a:cs typeface="Symbol"/>
              </a:rPr>
              <a:t></a:t>
            </a:r>
            <a:r>
              <a:rPr sz="1950" spc="-7" baseline="-34188" dirty="0">
                <a:latin typeface="Times New Roman"/>
                <a:cs typeface="Times New Roman"/>
              </a:rPr>
              <a:t> lim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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 </a:t>
            </a:r>
            <a:r>
              <a:rPr sz="13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00" i="1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3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950" spc="-7" baseline="-34188" dirty="0">
                <a:latin typeface="Symbol"/>
                <a:cs typeface="Symbol"/>
              </a:rPr>
              <a:t></a:t>
            </a:r>
            <a:r>
              <a:rPr sz="1950" spc="-7" baseline="-34188" dirty="0">
                <a:latin typeface="Times New Roman"/>
                <a:cs typeface="Times New Roman"/>
              </a:rPr>
              <a:t> lim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 </a:t>
            </a:r>
            <a:r>
              <a:rPr sz="1300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00" i="1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</a:t>
            </a:r>
            <a:r>
              <a:rPr sz="13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1300" i="1" u="sng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00" i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3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1507" y="4644480"/>
            <a:ext cx="119189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4400" algn="l"/>
              </a:tabLst>
            </a:pPr>
            <a:r>
              <a:rPr sz="750" spc="-5" dirty="0">
                <a:latin typeface="Symbol"/>
                <a:cs typeface="Symbol"/>
              </a:rPr>
              <a:t></a:t>
            </a:r>
            <a:r>
              <a:rPr sz="750" i="1" spc="-5" dirty="0">
                <a:latin typeface="Times New Roman"/>
                <a:cs typeface="Times New Roman"/>
              </a:rPr>
              <a:t>x</a:t>
            </a:r>
            <a:r>
              <a:rPr sz="750" i="1" spc="-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Symbol"/>
                <a:cs typeface="Symbol"/>
              </a:rPr>
              <a:t></a:t>
            </a:r>
            <a:r>
              <a:rPr sz="750" spc="-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0	</a:t>
            </a:r>
            <a:r>
              <a:rPr sz="750" spc="-5" dirty="0">
                <a:latin typeface="Symbol"/>
                <a:cs typeface="Symbol"/>
              </a:rPr>
              <a:t></a:t>
            </a:r>
            <a:r>
              <a:rPr sz="750" i="1" spc="-5" dirty="0">
                <a:latin typeface="Times New Roman"/>
                <a:cs typeface="Times New Roman"/>
              </a:rPr>
              <a:t>x</a:t>
            </a:r>
            <a:r>
              <a:rPr sz="750" i="1" spc="-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Symbol"/>
                <a:cs typeface="Symbol"/>
              </a:rPr>
              <a:t></a:t>
            </a:r>
            <a:r>
              <a:rPr sz="750" spc="-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8236" y="4791964"/>
            <a:ext cx="6315710" cy="7448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20" dirty="0">
                <a:latin typeface="Times New Roman"/>
                <a:cs typeface="Times New Roman"/>
              </a:rPr>
              <a:t>which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ratio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increment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f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function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increment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independent </a:t>
            </a:r>
            <a:r>
              <a:rPr sz="1200" spc="-20" dirty="0">
                <a:latin typeface="Times New Roman"/>
                <a:cs typeface="Times New Roman"/>
              </a:rPr>
              <a:t>variable  </a:t>
            </a:r>
            <a:r>
              <a:rPr sz="1200" spc="-10" dirty="0">
                <a:latin typeface="Times New Roman"/>
                <a:cs typeface="Times New Roman"/>
              </a:rPr>
              <a:t>when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spc="375" dirty="0">
                <a:latin typeface="Century Gothic"/>
                <a:cs typeface="Century Gothic"/>
              </a:rPr>
              <a:t>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 marR="5715">
              <a:lnSpc>
                <a:spcPts val="1370"/>
              </a:lnSpc>
              <a:spcBef>
                <a:spcPts val="35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we </a:t>
            </a:r>
            <a:r>
              <a:rPr sz="1200" spc="-10" dirty="0">
                <a:latin typeface="Times New Roman"/>
                <a:cs typeface="Times New Roman"/>
              </a:rPr>
              <a:t>don’t </a:t>
            </a:r>
            <a:r>
              <a:rPr sz="1200" dirty="0">
                <a:latin typeface="Times New Roman"/>
                <a:cs typeface="Times New Roman"/>
              </a:rPr>
              <a:t>take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indicated </a:t>
            </a:r>
            <a:r>
              <a:rPr sz="1200" spc="-30" dirty="0">
                <a:latin typeface="Times New Roman"/>
                <a:cs typeface="Times New Roman"/>
              </a:rPr>
              <a:t>limit, </a:t>
            </a:r>
            <a:r>
              <a:rPr sz="1200" spc="-25" dirty="0">
                <a:latin typeface="Times New Roman"/>
                <a:cs typeface="Times New Roman"/>
              </a:rPr>
              <a:t>we'll </a:t>
            </a:r>
            <a:r>
              <a:rPr sz="1200" spc="-15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following </a:t>
            </a:r>
            <a:r>
              <a:rPr sz="1200" i="1" spc="-5" dirty="0">
                <a:latin typeface="Times New Roman"/>
                <a:cs typeface="Times New Roman"/>
              </a:rPr>
              <a:t>approximate </a:t>
            </a:r>
            <a:r>
              <a:rPr sz="1200" spc="-10" dirty="0">
                <a:latin typeface="Times New Roman"/>
                <a:cs typeface="Times New Roman"/>
              </a:rPr>
              <a:t>relation for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5" dirty="0">
                <a:latin typeface="Times New Roman"/>
                <a:cs typeface="Times New Roman"/>
              </a:rPr>
              <a:t>derivative;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46779" y="5615514"/>
            <a:ext cx="65341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135" dirty="0">
                <a:latin typeface="MT Extra"/>
                <a:cs typeface="MT Extra"/>
              </a:rPr>
              <a:t></a:t>
            </a:r>
            <a:r>
              <a:rPr sz="1300" spc="-5" dirty="0">
                <a:latin typeface="Times New Roman"/>
                <a:cs typeface="Times New Roman"/>
              </a:rPr>
              <a:t>(</a:t>
            </a:r>
            <a:r>
              <a:rPr sz="1300" spc="20" dirty="0">
                <a:latin typeface="Times New Roman"/>
                <a:cs typeface="Times New Roman"/>
              </a:rPr>
              <a:t>5</a:t>
            </a:r>
            <a:r>
              <a:rPr sz="1300" spc="5" dirty="0">
                <a:latin typeface="Times New Roman"/>
                <a:cs typeface="Times New Roman"/>
              </a:rPr>
              <a:t>.</a:t>
            </a:r>
            <a:r>
              <a:rPr sz="1300" spc="20" dirty="0">
                <a:latin typeface="Times New Roman"/>
                <a:cs typeface="Times New Roman"/>
              </a:rPr>
              <a:t>1</a:t>
            </a:r>
            <a:r>
              <a:rPr sz="1300" spc="-65" dirty="0">
                <a:latin typeface="Times New Roman"/>
                <a:cs typeface="Times New Roman"/>
              </a:rPr>
              <a:t>.</a:t>
            </a:r>
            <a:r>
              <a:rPr sz="1300" i="1" spc="45" dirty="0">
                <a:latin typeface="Times New Roman"/>
                <a:cs typeface="Times New Roman"/>
              </a:rPr>
              <a:t>b</a:t>
            </a:r>
            <a:r>
              <a:rPr sz="1300" spc="-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24788" y="5743530"/>
            <a:ext cx="120205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12190" algn="l"/>
              </a:tabLst>
            </a:pPr>
            <a:r>
              <a:rPr sz="1300" i="1" spc="-5" dirty="0">
                <a:latin typeface="Times New Roman"/>
                <a:cs typeface="Times New Roman"/>
              </a:rPr>
              <a:t>dx	</a:t>
            </a:r>
            <a:r>
              <a:rPr sz="1300" spc="1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89660" y="5514930"/>
            <a:ext cx="188087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df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3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950" spc="-7" baseline="-34188" dirty="0">
                <a:latin typeface="Symbol"/>
                <a:cs typeface="Symbol"/>
              </a:rPr>
              <a:t>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sng" spc="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</a:t>
            </a:r>
            <a:r>
              <a:rPr sz="1300" i="1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3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00" spc="-170" dirty="0">
                <a:latin typeface="Times New Roman"/>
                <a:cs typeface="Times New Roman"/>
              </a:rPr>
              <a:t> </a:t>
            </a:r>
            <a:r>
              <a:rPr sz="1300" i="1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3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30936" y="6313423"/>
            <a:ext cx="6376670" cy="3017520"/>
            <a:chOff x="630936" y="6313423"/>
            <a:chExt cx="6376670" cy="3017520"/>
          </a:xfrm>
        </p:grpSpPr>
        <p:sp>
          <p:nvSpPr>
            <p:cNvPr id="36" name="object 36"/>
            <p:cNvSpPr/>
            <p:nvPr/>
          </p:nvSpPr>
          <p:spPr>
            <a:xfrm>
              <a:off x="4815839" y="6322567"/>
              <a:ext cx="2191512" cy="2285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0936" y="6313423"/>
              <a:ext cx="4157979" cy="3017520"/>
            </a:xfrm>
            <a:custGeom>
              <a:avLst/>
              <a:gdLst/>
              <a:ahLst/>
              <a:cxnLst/>
              <a:rect l="l" t="t" r="r" b="b"/>
              <a:pathLst>
                <a:path w="4157979" h="3017520">
                  <a:moveTo>
                    <a:pt x="4157472" y="0"/>
                  </a:moveTo>
                  <a:lnTo>
                    <a:pt x="0" y="0"/>
                  </a:lnTo>
                  <a:lnTo>
                    <a:pt x="0" y="3017520"/>
                  </a:lnTo>
                  <a:lnTo>
                    <a:pt x="4157472" y="3017520"/>
                  </a:lnTo>
                  <a:lnTo>
                    <a:pt x="4157472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27736" y="5928867"/>
            <a:ext cx="6674484" cy="27990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03200" marR="170180" algn="just">
              <a:lnSpc>
                <a:spcPts val="1390"/>
              </a:lnSpc>
              <a:spcBef>
                <a:spcPts val="185"/>
              </a:spcBef>
            </a:pPr>
            <a:r>
              <a:rPr sz="1200" spc="-10" dirty="0">
                <a:latin typeface="Times New Roman"/>
                <a:cs typeface="Times New Roman"/>
              </a:rPr>
              <a:t>above approximate expression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derivative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terms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20" dirty="0">
                <a:latin typeface="Times New Roman"/>
                <a:cs typeface="Times New Roman"/>
              </a:rPr>
              <a:t>differences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finite </a:t>
            </a:r>
            <a:r>
              <a:rPr sz="1200" b="1" spc="-10" dirty="0">
                <a:latin typeface="Times New Roman"/>
                <a:cs typeface="Times New Roman"/>
              </a:rPr>
              <a:t>difference </a:t>
            </a:r>
            <a:r>
              <a:rPr sz="1200" b="1" spc="-15" dirty="0">
                <a:latin typeface="Times New Roman"/>
                <a:cs typeface="Times New Roman"/>
              </a:rPr>
              <a:t>form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dirty="0">
                <a:latin typeface="Times New Roman"/>
                <a:cs typeface="Times New Roman"/>
              </a:rPr>
              <a:t>first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derivative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203200" algn="just">
              <a:lnSpc>
                <a:spcPts val="1515"/>
              </a:lnSpc>
              <a:spcBef>
                <a:spcPts val="875"/>
              </a:spcBef>
            </a:pPr>
            <a:r>
              <a:rPr sz="1300" b="1" i="1" dirty="0">
                <a:latin typeface="Times New Roman"/>
                <a:cs typeface="Times New Roman"/>
              </a:rPr>
              <a:t>5.2.2- </a:t>
            </a:r>
            <a:r>
              <a:rPr sz="1300" b="1" i="1" spc="-5" dirty="0">
                <a:latin typeface="Times New Roman"/>
                <a:cs typeface="Times New Roman"/>
              </a:rPr>
              <a:t>Finite </a:t>
            </a:r>
            <a:r>
              <a:rPr sz="1300" b="1" i="1" spc="-10" dirty="0">
                <a:latin typeface="Times New Roman"/>
                <a:cs typeface="Times New Roman"/>
              </a:rPr>
              <a:t>Difference </a:t>
            </a:r>
            <a:r>
              <a:rPr sz="1300" b="1" i="1" spc="-5" dirty="0">
                <a:latin typeface="Times New Roman"/>
                <a:cs typeface="Times New Roman"/>
              </a:rPr>
              <a:t>Formulation of </a:t>
            </a:r>
            <a:r>
              <a:rPr sz="1300" b="1" i="1" spc="-10" dirty="0">
                <a:latin typeface="Times New Roman"/>
                <a:cs typeface="Times New Roman"/>
              </a:rPr>
              <a:t>2</a:t>
            </a:r>
            <a:r>
              <a:rPr sz="1275" b="1" i="1" spc="-15" baseline="39215" dirty="0">
                <a:latin typeface="Times New Roman"/>
                <a:cs typeface="Times New Roman"/>
              </a:rPr>
              <a:t>nd </a:t>
            </a:r>
            <a:r>
              <a:rPr sz="1300" b="1" i="1" spc="-15" dirty="0">
                <a:latin typeface="Times New Roman"/>
                <a:cs typeface="Times New Roman"/>
              </a:rPr>
              <a:t>Order</a:t>
            </a:r>
            <a:r>
              <a:rPr sz="1300" b="1" i="1" spc="35" dirty="0">
                <a:latin typeface="Times New Roman"/>
                <a:cs typeface="Times New Roman"/>
              </a:rPr>
              <a:t> </a:t>
            </a:r>
            <a:r>
              <a:rPr sz="1300" b="1" i="1" spc="-10" dirty="0">
                <a:latin typeface="Times New Roman"/>
                <a:cs typeface="Times New Roman"/>
              </a:rPr>
              <a:t>Derivative</a:t>
            </a:r>
            <a:endParaRPr sz="1300">
              <a:latin typeface="Times New Roman"/>
              <a:cs typeface="Times New Roman"/>
            </a:endParaRPr>
          </a:p>
          <a:p>
            <a:pPr marL="203200" marR="2300605" indent="226060" algn="just">
              <a:lnSpc>
                <a:spcPct val="961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Consider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5" dirty="0">
                <a:latin typeface="Times New Roman"/>
                <a:cs typeface="Times New Roman"/>
              </a:rPr>
              <a:t>one-dimensional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plane </a:t>
            </a:r>
            <a:r>
              <a:rPr sz="1200" dirty="0">
                <a:latin typeface="Times New Roman"/>
                <a:cs typeface="Times New Roman"/>
              </a:rPr>
              <a:t>wall </a:t>
            </a:r>
            <a:r>
              <a:rPr sz="1200" spc="2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thickness </a:t>
            </a:r>
            <a:r>
              <a:rPr sz="1200" b="1" i="1" spc="-5" dirty="0">
                <a:latin typeface="Times New Roman"/>
                <a:cs typeface="Times New Roman"/>
              </a:rPr>
              <a:t>L </a:t>
            </a:r>
            <a:r>
              <a:rPr sz="1200" spc="5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heat generation.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wall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subdivided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b="1" i="1" spc="-5" dirty="0">
                <a:latin typeface="Times New Roman"/>
                <a:cs typeface="Times New Roman"/>
              </a:rPr>
              <a:t>M  </a:t>
            </a:r>
            <a:r>
              <a:rPr sz="1200" spc="-5" dirty="0">
                <a:latin typeface="Times New Roman"/>
                <a:cs typeface="Times New Roman"/>
              </a:rPr>
              <a:t>sections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equal thickness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spc="-5" dirty="0">
                <a:latin typeface="Times New Roman"/>
                <a:cs typeface="Times New Roman"/>
              </a:rPr>
              <a:t>=</a:t>
            </a:r>
            <a:r>
              <a:rPr sz="1200" b="1" i="1" spc="-5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/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-direction, </a:t>
            </a:r>
            <a:r>
              <a:rPr sz="1200" dirty="0">
                <a:latin typeface="Times New Roman"/>
                <a:cs typeface="Times New Roman"/>
              </a:rPr>
              <a:t>separated  </a:t>
            </a:r>
            <a:r>
              <a:rPr sz="1200" spc="-5" dirty="0">
                <a:latin typeface="Times New Roman"/>
                <a:cs typeface="Times New Roman"/>
              </a:rPr>
              <a:t>by planes passing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b="1" i="1" spc="-5" dirty="0">
                <a:latin typeface="Times New Roman"/>
                <a:cs typeface="Times New Roman"/>
              </a:rPr>
              <a:t>M+1 </a:t>
            </a:r>
            <a:r>
              <a:rPr sz="1200" spc="-5" dirty="0">
                <a:latin typeface="Times New Roman"/>
                <a:cs typeface="Times New Roman"/>
              </a:rPr>
              <a:t>points </a:t>
            </a:r>
            <a:r>
              <a:rPr sz="1200" b="1" i="1" spc="-5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. . . 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m - </a:t>
            </a:r>
            <a:r>
              <a:rPr sz="1200" b="1" i="1" spc="-15" dirty="0">
                <a:latin typeface="Times New Roman"/>
                <a:cs typeface="Times New Roman"/>
              </a:rPr>
              <a:t>1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00" b="1" i="1" spc="10" dirty="0">
                <a:latin typeface="Times New Roman"/>
                <a:cs typeface="Times New Roman"/>
              </a:rPr>
              <a:t>m</a:t>
            </a:r>
            <a:r>
              <a:rPr sz="1200" spc="10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b="1" i="1" spc="7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+ 1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03200" algn="just">
              <a:lnSpc>
                <a:spcPts val="1345"/>
              </a:lnSpc>
            </a:pPr>
            <a:r>
              <a:rPr sz="1200" spc="-5" dirty="0">
                <a:latin typeface="Times New Roman"/>
                <a:cs typeface="Times New Roman"/>
              </a:rPr>
              <a:t>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M</a:t>
            </a:r>
            <a:r>
              <a:rPr sz="1200" b="1" i="1" spc="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called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nodes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nodal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points,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shown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Fig.(5.2).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203200" marR="2301240" algn="just">
              <a:lnSpc>
                <a:spcPct val="9580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coordinate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any </a:t>
            </a:r>
            <a:r>
              <a:rPr sz="1200" spc="-5" dirty="0">
                <a:latin typeface="Times New Roman"/>
                <a:cs typeface="Times New Roman"/>
              </a:rPr>
              <a:t>point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simply 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b="1" i="1" spc="-7" baseline="-10416" dirty="0">
                <a:latin typeface="Times New Roman"/>
                <a:cs typeface="Times New Roman"/>
              </a:rPr>
              <a:t>m </a:t>
            </a:r>
            <a:r>
              <a:rPr sz="1200" b="1" i="1" spc="-5" dirty="0">
                <a:latin typeface="Times New Roman"/>
                <a:cs typeface="Times New Roman"/>
              </a:rPr>
              <a:t>= m </a:t>
            </a:r>
            <a:r>
              <a:rPr sz="1200" b="1" spc="-5" dirty="0">
                <a:latin typeface="Times New Roman"/>
                <a:cs typeface="Times New Roman"/>
              </a:rPr>
              <a:t>Δ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temperature  at that </a:t>
            </a:r>
            <a:r>
              <a:rPr sz="1200" spc="-15" dirty="0">
                <a:latin typeface="Times New Roman"/>
                <a:cs typeface="Times New Roman"/>
              </a:rPr>
              <a:t>point is </a:t>
            </a:r>
            <a:r>
              <a:rPr sz="1200" dirty="0">
                <a:latin typeface="Times New Roman"/>
                <a:cs typeface="Times New Roman"/>
              </a:rPr>
              <a:t>simply </a:t>
            </a:r>
            <a:r>
              <a:rPr sz="1200" b="1" i="1" spc="5" dirty="0">
                <a:latin typeface="Times New Roman"/>
                <a:cs typeface="Times New Roman"/>
              </a:rPr>
              <a:t>T(x</a:t>
            </a:r>
            <a:r>
              <a:rPr sz="1200" b="1" i="1" spc="7" baseline="-10416" dirty="0">
                <a:latin typeface="Times New Roman"/>
                <a:cs typeface="Times New Roman"/>
              </a:rPr>
              <a:t>m</a:t>
            </a:r>
            <a:r>
              <a:rPr sz="1200" b="1" i="1" spc="5" dirty="0">
                <a:latin typeface="Times New Roman"/>
                <a:cs typeface="Times New Roman"/>
              </a:rPr>
              <a:t>)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i="1" spc="-15" dirty="0">
                <a:latin typeface="Times New Roman"/>
                <a:cs typeface="Times New Roman"/>
              </a:rPr>
              <a:t>T</a:t>
            </a:r>
            <a:r>
              <a:rPr sz="1200" b="1" i="1" spc="-22" baseline="-10416" dirty="0">
                <a:latin typeface="Times New Roman"/>
                <a:cs typeface="Times New Roman"/>
              </a:rPr>
              <a:t>m 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heat conduction </a:t>
            </a:r>
            <a:r>
              <a:rPr sz="1200" dirty="0">
                <a:latin typeface="Times New Roman"/>
                <a:cs typeface="Times New Roman"/>
              </a:rPr>
              <a:t>equation  </a:t>
            </a:r>
            <a:r>
              <a:rPr sz="1200" spc="-5" dirty="0">
                <a:latin typeface="Times New Roman"/>
                <a:cs typeface="Times New Roman"/>
              </a:rPr>
              <a:t>involves the second derivatives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temperature </a:t>
            </a:r>
            <a:r>
              <a:rPr sz="1200" spc="-5" dirty="0">
                <a:latin typeface="Times New Roman"/>
                <a:cs typeface="Times New Roman"/>
              </a:rPr>
              <a:t>with respect to the  space </a:t>
            </a:r>
            <a:r>
              <a:rPr sz="1200" spc="-10" dirty="0">
                <a:latin typeface="Times New Roman"/>
                <a:cs typeface="Times New Roman"/>
              </a:rPr>
              <a:t>variables, </a:t>
            </a:r>
            <a:r>
              <a:rPr sz="1200" spc="5" dirty="0">
                <a:latin typeface="Times New Roman"/>
                <a:cs typeface="Times New Roman"/>
              </a:rPr>
              <a:t>such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b="1" i="1" dirty="0">
                <a:latin typeface="Times New Roman"/>
                <a:cs typeface="Times New Roman"/>
              </a:rPr>
              <a:t>d</a:t>
            </a:r>
            <a:r>
              <a:rPr sz="1200" b="1" baseline="38194" dirty="0">
                <a:latin typeface="Times New Roman"/>
                <a:cs typeface="Times New Roman"/>
              </a:rPr>
              <a:t>2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dirty="0">
                <a:latin typeface="Times New Roman"/>
                <a:cs typeface="Times New Roman"/>
              </a:rPr>
              <a:t>/</a:t>
            </a:r>
            <a:r>
              <a:rPr sz="1200" b="1" i="1" dirty="0">
                <a:latin typeface="Times New Roman"/>
                <a:cs typeface="Times New Roman"/>
              </a:rPr>
              <a:t>dx</a:t>
            </a:r>
            <a:r>
              <a:rPr sz="1200" b="1" baseline="38194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finite difference  formulation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based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replacing the </a:t>
            </a:r>
            <a:r>
              <a:rPr sz="1200" dirty="0">
                <a:latin typeface="Times New Roman"/>
                <a:cs typeface="Times New Roman"/>
              </a:rPr>
              <a:t>second </a:t>
            </a:r>
            <a:r>
              <a:rPr sz="1200" spc="-5" dirty="0">
                <a:latin typeface="Times New Roman"/>
                <a:cs typeface="Times New Roman"/>
              </a:rPr>
              <a:t>derivatives by  appropriate differences. But we need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start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process </a:t>
            </a:r>
            <a:r>
              <a:rPr sz="1200" spc="-5" dirty="0">
                <a:latin typeface="Times New Roman"/>
                <a:cs typeface="Times New Roman"/>
              </a:rPr>
              <a:t>with first  derivatives.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using </a:t>
            </a:r>
            <a:r>
              <a:rPr sz="1200" dirty="0">
                <a:latin typeface="Times New Roman"/>
                <a:cs typeface="Times New Roman"/>
              </a:rPr>
              <a:t>Eq.(5.1.b),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first  </a:t>
            </a:r>
            <a:r>
              <a:rPr sz="1200" spc="-5" dirty="0">
                <a:latin typeface="Times New Roman"/>
                <a:cs typeface="Times New Roman"/>
              </a:rPr>
              <a:t>derivative </a:t>
            </a:r>
            <a:r>
              <a:rPr sz="1200" spc="20" dirty="0">
                <a:latin typeface="Times New Roman"/>
                <a:cs typeface="Times New Roman"/>
              </a:rPr>
              <a:t>of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temperature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649664" y="8924226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821" y="0"/>
                </a:lnTo>
              </a:path>
            </a:pathLst>
          </a:custGeom>
          <a:ln w="6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645155" y="8672028"/>
            <a:ext cx="104775" cy="4521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240"/>
              </a:spcBef>
            </a:pPr>
            <a:r>
              <a:rPr sz="1200" b="1" spc="-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8236" y="8797035"/>
            <a:ext cx="2014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7839" algn="l"/>
              </a:tabLst>
            </a:pPr>
            <a:r>
              <a:rPr sz="1200" b="1" i="1" dirty="0">
                <a:latin typeface="Times New Roman"/>
                <a:cs typeface="Times New Roman"/>
              </a:rPr>
              <a:t>dT</a:t>
            </a:r>
            <a:r>
              <a:rPr sz="1200" b="1" dirty="0">
                <a:latin typeface="Times New Roman"/>
                <a:cs typeface="Times New Roman"/>
              </a:rPr>
              <a:t>/</a:t>
            </a:r>
            <a:r>
              <a:rPr sz="1200" b="1" i="1" dirty="0">
                <a:latin typeface="Times New Roman"/>
                <a:cs typeface="Times New Roman"/>
              </a:rPr>
              <a:t>dx   </a:t>
            </a:r>
            <a:r>
              <a:rPr sz="1200" spc="-20" dirty="0">
                <a:latin typeface="Times New Roman"/>
                <a:cs typeface="Times New Roman"/>
              </a:rPr>
              <a:t>at  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midpoints	</a:t>
            </a:r>
            <a:r>
              <a:rPr sz="1200" b="1" i="1" spc="-5" dirty="0">
                <a:latin typeface="Times New Roman"/>
                <a:cs typeface="Times New Roman"/>
              </a:rPr>
              <a:t>m</a:t>
            </a:r>
            <a:r>
              <a:rPr sz="1200" b="1" i="1" spc="-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510343" y="8924226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392" y="0"/>
                </a:lnTo>
              </a:path>
            </a:pathLst>
          </a:custGeom>
          <a:ln w="63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504691" y="8672028"/>
            <a:ext cx="104775" cy="4521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240"/>
              </a:spcBef>
            </a:pPr>
            <a:r>
              <a:rPr sz="1200" b="1" spc="-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70688" y="8797035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110" algn="l"/>
              </a:tabLst>
            </a:pPr>
            <a:r>
              <a:rPr sz="1200" spc="-15" dirty="0">
                <a:latin typeface="Times New Roman"/>
                <a:cs typeface="Times New Roman"/>
              </a:rPr>
              <a:t>and	</a:t>
            </a:r>
            <a:r>
              <a:rPr sz="1200" b="1" i="1" spc="-5" dirty="0">
                <a:latin typeface="Times New Roman"/>
                <a:cs typeface="Times New Roman"/>
              </a:rPr>
              <a:t>m</a:t>
            </a:r>
            <a:r>
              <a:rPr sz="1200" b="1" i="1" spc="-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Symbol"/>
                <a:cs typeface="Symbol"/>
              </a:rPr>
              <a:t>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42416" y="8797035"/>
            <a:ext cx="105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sections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8236" y="9089643"/>
            <a:ext cx="2753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surrounding the node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expressed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30936" y="9312656"/>
            <a:ext cx="6285230" cy="668020"/>
            <a:chOff x="630936" y="9312656"/>
            <a:chExt cx="6285230" cy="668020"/>
          </a:xfrm>
        </p:grpSpPr>
        <p:sp>
          <p:nvSpPr>
            <p:cNvPr id="48" name="object 48"/>
            <p:cNvSpPr/>
            <p:nvPr/>
          </p:nvSpPr>
          <p:spPr>
            <a:xfrm>
              <a:off x="630936" y="9312656"/>
              <a:ext cx="6285230" cy="668020"/>
            </a:xfrm>
            <a:custGeom>
              <a:avLst/>
              <a:gdLst/>
              <a:ahLst/>
              <a:cxnLst/>
              <a:rect l="l" t="t" r="r" b="b"/>
              <a:pathLst>
                <a:path w="6285230" h="668020">
                  <a:moveTo>
                    <a:pt x="6284975" y="0"/>
                  </a:moveTo>
                  <a:lnTo>
                    <a:pt x="0" y="0"/>
                  </a:lnTo>
                  <a:lnTo>
                    <a:pt x="0" y="667512"/>
                  </a:lnTo>
                  <a:lnTo>
                    <a:pt x="6284975" y="667512"/>
                  </a:lnTo>
                  <a:lnTo>
                    <a:pt x="6284975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72552" y="9402953"/>
              <a:ext cx="3624579" cy="412115"/>
            </a:xfrm>
            <a:custGeom>
              <a:avLst/>
              <a:gdLst/>
              <a:ahLst/>
              <a:cxnLst/>
              <a:rect l="l" t="t" r="r" b="b"/>
              <a:pathLst>
                <a:path w="3624579" h="412115">
                  <a:moveTo>
                    <a:pt x="0" y="0"/>
                  </a:moveTo>
                  <a:lnTo>
                    <a:pt x="0" y="411861"/>
                  </a:lnTo>
                </a:path>
                <a:path w="3624579" h="412115">
                  <a:moveTo>
                    <a:pt x="460057" y="205930"/>
                  </a:moveTo>
                  <a:lnTo>
                    <a:pt x="1161478" y="205930"/>
                  </a:lnTo>
                </a:path>
                <a:path w="3624579" h="412115">
                  <a:moveTo>
                    <a:pt x="2459736" y="0"/>
                  </a:moveTo>
                  <a:lnTo>
                    <a:pt x="2459736" y="411861"/>
                  </a:lnTo>
                </a:path>
                <a:path w="3624579" h="412115">
                  <a:moveTo>
                    <a:pt x="2921317" y="205930"/>
                  </a:moveTo>
                  <a:lnTo>
                    <a:pt x="3624262" y="205930"/>
                  </a:lnTo>
                </a:path>
              </a:pathLst>
            </a:custGeom>
            <a:ln w="7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547359" y="9470034"/>
            <a:ext cx="553720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00" spc="20" dirty="0">
                <a:latin typeface="MT Extra"/>
                <a:cs typeface="MT Extra"/>
              </a:rPr>
              <a:t></a:t>
            </a:r>
            <a:r>
              <a:rPr sz="1300" spc="-17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(5.2)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92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910839" y="9470034"/>
            <a:ext cx="267970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00" i="1" spc="15" dirty="0">
                <a:latin typeface="Times New Roman"/>
                <a:cs typeface="Times New Roman"/>
              </a:rPr>
              <a:t>an</a:t>
            </a:r>
            <a:r>
              <a:rPr sz="1300" i="1" spc="10" dirty="0">
                <a:latin typeface="Times New Roman"/>
                <a:cs typeface="Times New Roman"/>
              </a:rPr>
              <a:t>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50664" y="9601098"/>
            <a:ext cx="197485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00" spc="65" dirty="0">
                <a:latin typeface="Symbol"/>
                <a:cs typeface="Symbol"/>
              </a:rPr>
              <a:t></a:t>
            </a:r>
            <a:r>
              <a:rPr sz="1300" i="1" spc="10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87879" y="9601098"/>
            <a:ext cx="197485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00" spc="65" dirty="0">
                <a:latin typeface="Symbol"/>
                <a:cs typeface="Symbol"/>
              </a:rPr>
              <a:t></a:t>
            </a:r>
            <a:r>
              <a:rPr sz="1300" i="1" spc="10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13784" y="9406026"/>
            <a:ext cx="884555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950" spc="15" baseline="-21367" dirty="0">
                <a:latin typeface="Symbol"/>
                <a:cs typeface="Symbol"/>
              </a:rPr>
              <a:t></a:t>
            </a:r>
            <a:r>
              <a:rPr sz="1950" spc="15" baseline="-21367" dirty="0">
                <a:latin typeface="Times New Roman"/>
                <a:cs typeface="Times New Roman"/>
              </a:rPr>
              <a:t> </a:t>
            </a:r>
            <a:r>
              <a:rPr sz="1950" i="1" spc="22" baseline="14957" dirty="0">
                <a:latin typeface="Times New Roman"/>
                <a:cs typeface="Times New Roman"/>
              </a:rPr>
              <a:t>T</a:t>
            </a:r>
            <a:r>
              <a:rPr sz="750" i="1" spc="15" dirty="0">
                <a:latin typeface="Times New Roman"/>
                <a:cs typeface="Times New Roman"/>
              </a:rPr>
              <a:t>m </a:t>
            </a:r>
            <a:r>
              <a:rPr sz="750" dirty="0">
                <a:latin typeface="Symbol"/>
                <a:cs typeface="Symbol"/>
              </a:rPr>
              <a:t></a:t>
            </a:r>
            <a:r>
              <a:rPr sz="750" dirty="0">
                <a:latin typeface="Times New Roman"/>
                <a:cs typeface="Times New Roman"/>
              </a:rPr>
              <a:t>1 </a:t>
            </a:r>
            <a:r>
              <a:rPr sz="1950" spc="15" baseline="14957" dirty="0">
                <a:latin typeface="Symbol"/>
                <a:cs typeface="Symbol"/>
              </a:rPr>
              <a:t></a:t>
            </a:r>
            <a:r>
              <a:rPr sz="1950" spc="-67" baseline="14957" dirty="0">
                <a:latin typeface="Times New Roman"/>
                <a:cs typeface="Times New Roman"/>
              </a:rPr>
              <a:t> </a:t>
            </a:r>
            <a:r>
              <a:rPr sz="1950" i="1" spc="22" baseline="14957" dirty="0">
                <a:latin typeface="Times New Roman"/>
                <a:cs typeface="Times New Roman"/>
              </a:rPr>
              <a:t>T</a:t>
            </a:r>
            <a:r>
              <a:rPr sz="750" i="1" spc="15" dirty="0">
                <a:latin typeface="Times New Roman"/>
                <a:cs typeface="Times New Roman"/>
              </a:rPr>
              <a:t>m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65144" y="9333606"/>
            <a:ext cx="533400" cy="6000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80"/>
              </a:spcBef>
            </a:pPr>
            <a:r>
              <a:rPr sz="130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dT</a:t>
            </a:r>
            <a:endParaRPr sz="1300">
              <a:latin typeface="Times New Roman"/>
              <a:cs typeface="Times New Roman"/>
            </a:endParaRPr>
          </a:p>
          <a:p>
            <a:pPr marL="46355">
              <a:lnSpc>
                <a:spcPts val="1525"/>
              </a:lnSpc>
              <a:spcBef>
                <a:spcPts val="290"/>
              </a:spcBef>
            </a:pPr>
            <a:r>
              <a:rPr sz="1300" i="1" spc="10" dirty="0">
                <a:latin typeface="Times New Roman"/>
                <a:cs typeface="Times New Roman"/>
              </a:rPr>
              <a:t>dx </a:t>
            </a:r>
            <a:r>
              <a:rPr sz="1125" i="1" spc="22" baseline="-22222" dirty="0">
                <a:latin typeface="Times New Roman"/>
                <a:cs typeface="Times New Roman"/>
              </a:rPr>
              <a:t>m </a:t>
            </a:r>
            <a:r>
              <a:rPr sz="1125" spc="15" baseline="-22222" dirty="0">
                <a:latin typeface="Symbol"/>
                <a:cs typeface="Symbol"/>
              </a:rPr>
              <a:t></a:t>
            </a:r>
            <a:r>
              <a:rPr sz="1125" spc="127" baseline="-22222" dirty="0">
                <a:latin typeface="Times New Roman"/>
                <a:cs typeface="Times New Roman"/>
              </a:rPr>
              <a:t> </a:t>
            </a:r>
            <a:r>
              <a:rPr sz="1125" u="sng" spc="15" baseline="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1125" baseline="11111">
              <a:latin typeface="Times New Roman"/>
              <a:cs typeface="Times New Roman"/>
            </a:endParaRPr>
          </a:p>
          <a:p>
            <a:pPr marR="30480" algn="r">
              <a:lnSpc>
                <a:spcPts val="865"/>
              </a:lnSpc>
            </a:pPr>
            <a:r>
              <a:rPr sz="750" spc="10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54048" y="9406026"/>
            <a:ext cx="893444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950" spc="15" baseline="-21367" dirty="0">
                <a:latin typeface="Symbol"/>
                <a:cs typeface="Symbol"/>
              </a:rPr>
              <a:t></a:t>
            </a:r>
            <a:r>
              <a:rPr sz="1950" spc="15" baseline="-21367" dirty="0">
                <a:latin typeface="Times New Roman"/>
                <a:cs typeface="Times New Roman"/>
              </a:rPr>
              <a:t> </a:t>
            </a:r>
            <a:r>
              <a:rPr sz="1950" i="1" spc="22" baseline="14957" dirty="0">
                <a:latin typeface="Times New Roman"/>
                <a:cs typeface="Times New Roman"/>
              </a:rPr>
              <a:t>T</a:t>
            </a:r>
            <a:r>
              <a:rPr sz="750" i="1" spc="15" dirty="0">
                <a:latin typeface="Times New Roman"/>
                <a:cs typeface="Times New Roman"/>
              </a:rPr>
              <a:t>m </a:t>
            </a:r>
            <a:r>
              <a:rPr sz="1950" spc="15" baseline="14957" dirty="0">
                <a:latin typeface="Symbol"/>
                <a:cs typeface="Symbol"/>
              </a:rPr>
              <a:t></a:t>
            </a:r>
            <a:r>
              <a:rPr sz="1950" spc="-135" baseline="14957" dirty="0">
                <a:latin typeface="Times New Roman"/>
                <a:cs typeface="Times New Roman"/>
              </a:rPr>
              <a:t> </a:t>
            </a:r>
            <a:r>
              <a:rPr sz="1950" i="1" spc="44" baseline="14957" dirty="0">
                <a:latin typeface="Times New Roman"/>
                <a:cs typeface="Times New Roman"/>
              </a:rPr>
              <a:t>T</a:t>
            </a:r>
            <a:r>
              <a:rPr sz="750" i="1" spc="30" dirty="0">
                <a:latin typeface="Times New Roman"/>
                <a:cs typeface="Times New Roman"/>
              </a:rPr>
              <a:t>m</a:t>
            </a:r>
            <a:r>
              <a:rPr sz="750" spc="30" dirty="0">
                <a:latin typeface="Symbol"/>
                <a:cs typeface="Symbol"/>
              </a:rPr>
              <a:t></a:t>
            </a:r>
            <a:r>
              <a:rPr sz="750" spc="30" dirty="0"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05408" y="9333606"/>
            <a:ext cx="530225" cy="6000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80"/>
              </a:spcBef>
            </a:pPr>
            <a:r>
              <a:rPr sz="130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dT</a:t>
            </a:r>
            <a:endParaRPr sz="1300">
              <a:latin typeface="Times New Roman"/>
              <a:cs typeface="Times New Roman"/>
            </a:endParaRPr>
          </a:p>
          <a:p>
            <a:pPr marL="46355">
              <a:lnSpc>
                <a:spcPts val="1525"/>
              </a:lnSpc>
              <a:spcBef>
                <a:spcPts val="290"/>
              </a:spcBef>
            </a:pPr>
            <a:r>
              <a:rPr sz="1300" i="1" spc="10" dirty="0">
                <a:latin typeface="Times New Roman"/>
                <a:cs typeface="Times New Roman"/>
              </a:rPr>
              <a:t>dx </a:t>
            </a:r>
            <a:r>
              <a:rPr sz="1125" i="1" spc="22" baseline="-22222" dirty="0">
                <a:latin typeface="Times New Roman"/>
                <a:cs typeface="Times New Roman"/>
              </a:rPr>
              <a:t>m </a:t>
            </a:r>
            <a:r>
              <a:rPr sz="1125" spc="15" baseline="-22222" dirty="0">
                <a:latin typeface="Symbol"/>
                <a:cs typeface="Symbol"/>
              </a:rPr>
              <a:t></a:t>
            </a:r>
            <a:r>
              <a:rPr sz="1125" spc="127" baseline="-22222" dirty="0">
                <a:latin typeface="Times New Roman"/>
                <a:cs typeface="Times New Roman"/>
              </a:rPr>
              <a:t> </a:t>
            </a:r>
            <a:r>
              <a:rPr sz="1125" u="sng" spc="15" baseline="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1125" baseline="11111">
              <a:latin typeface="Times New Roman"/>
              <a:cs typeface="Times New Roman"/>
            </a:endParaRPr>
          </a:p>
          <a:p>
            <a:pPr marR="31115" algn="r">
              <a:lnSpc>
                <a:spcPts val="865"/>
              </a:lnSpc>
            </a:pPr>
            <a:r>
              <a:rPr sz="750" spc="10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936" y="339343"/>
            <a:ext cx="6416040" cy="381000"/>
            <a:chOff x="630936" y="339343"/>
            <a:chExt cx="6416040" cy="381000"/>
          </a:xfrm>
        </p:grpSpPr>
        <p:sp>
          <p:nvSpPr>
            <p:cNvPr id="3" name="object 3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904" y="339343"/>
              <a:ext cx="6291072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896" y="415543"/>
              <a:ext cx="6291072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936" y="491743"/>
              <a:ext cx="6288405" cy="228600"/>
            </a:xfrm>
            <a:custGeom>
              <a:avLst/>
              <a:gdLst/>
              <a:ahLst/>
              <a:cxnLst/>
              <a:rect l="l" t="t" r="r" b="b"/>
              <a:pathLst>
                <a:path w="6288405" h="228600">
                  <a:moveTo>
                    <a:pt x="6288023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88023" y="228600"/>
                  </a:lnTo>
                  <a:lnTo>
                    <a:pt x="6288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1791" y="692912"/>
            <a:ext cx="6303645" cy="3191510"/>
            <a:chOff x="621791" y="692912"/>
            <a:chExt cx="6303645" cy="3191510"/>
          </a:xfrm>
        </p:grpSpPr>
        <p:sp>
          <p:nvSpPr>
            <p:cNvPr id="13" name="object 13"/>
            <p:cNvSpPr/>
            <p:nvPr/>
          </p:nvSpPr>
          <p:spPr>
            <a:xfrm>
              <a:off x="621792" y="692911"/>
              <a:ext cx="6303645" cy="58419"/>
            </a:xfrm>
            <a:custGeom>
              <a:avLst/>
              <a:gdLst/>
              <a:ahLst/>
              <a:cxnLst/>
              <a:rect l="l" t="t" r="r" b="b"/>
              <a:pathLst>
                <a:path w="6303645" h="58420">
                  <a:moveTo>
                    <a:pt x="6303264" y="45720"/>
                  </a:moveTo>
                  <a:lnTo>
                    <a:pt x="0" y="45720"/>
                  </a:lnTo>
                  <a:lnTo>
                    <a:pt x="0" y="57912"/>
                  </a:lnTo>
                  <a:lnTo>
                    <a:pt x="6303264" y="57912"/>
                  </a:lnTo>
                  <a:lnTo>
                    <a:pt x="6303264" y="45720"/>
                  </a:lnTo>
                  <a:close/>
                </a:path>
                <a:path w="6303645" h="58420">
                  <a:moveTo>
                    <a:pt x="6303264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6303264" y="33528"/>
                  </a:lnTo>
                  <a:lnTo>
                    <a:pt x="6303264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935" y="836168"/>
              <a:ext cx="3999229" cy="3048000"/>
            </a:xfrm>
            <a:custGeom>
              <a:avLst/>
              <a:gdLst/>
              <a:ahLst/>
              <a:cxnLst/>
              <a:rect l="l" t="t" r="r" b="b"/>
              <a:pathLst>
                <a:path w="3999229" h="3048000">
                  <a:moveTo>
                    <a:pt x="3998976" y="0"/>
                  </a:moveTo>
                  <a:lnTo>
                    <a:pt x="0" y="0"/>
                  </a:lnTo>
                  <a:lnTo>
                    <a:pt x="0" y="3048000"/>
                  </a:lnTo>
                  <a:lnTo>
                    <a:pt x="3998976" y="3048000"/>
                  </a:lnTo>
                  <a:lnTo>
                    <a:pt x="3998976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16" name="object 16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08610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108610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192" y="10254932"/>
              <a:ext cx="6260465" cy="139065"/>
            </a:xfrm>
            <a:custGeom>
              <a:avLst/>
              <a:gdLst/>
              <a:ahLst/>
              <a:cxnLst/>
              <a:rect l="l" t="t" r="r" b="b"/>
              <a:pathLst>
                <a:path w="6260465" h="139065">
                  <a:moveTo>
                    <a:pt x="6259969" y="0"/>
                  </a:moveTo>
                  <a:lnTo>
                    <a:pt x="0" y="0"/>
                  </a:lnTo>
                  <a:lnTo>
                    <a:pt x="0" y="138658"/>
                  </a:lnTo>
                  <a:lnTo>
                    <a:pt x="6259969" y="138658"/>
                  </a:lnTo>
                  <a:lnTo>
                    <a:pt x="625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4915" y="1219708"/>
            <a:ext cx="8191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Symbol"/>
                <a:cs typeface="Symbol"/>
              </a:rPr>
              <a:t>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34915" y="1314196"/>
            <a:ext cx="8191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Symbol"/>
                <a:cs typeface="Symbol"/>
              </a:rPr>
              <a:t>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45611" y="1219708"/>
            <a:ext cx="2768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645" algn="l"/>
              </a:tabLst>
            </a:pPr>
            <a:r>
              <a:rPr sz="1150" dirty="0">
                <a:latin typeface="Symbol"/>
                <a:cs typeface="Symbol"/>
              </a:rPr>
              <a:t>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Symbol"/>
                <a:cs typeface="Symbol"/>
              </a:rPr>
              <a:t>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45611" y="939291"/>
            <a:ext cx="137096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645" algn="l"/>
                <a:tab pos="1301750" algn="l"/>
              </a:tabLst>
            </a:pPr>
            <a:r>
              <a:rPr sz="1150" dirty="0">
                <a:latin typeface="Symbol"/>
                <a:cs typeface="Symbol"/>
              </a:rPr>
              <a:t>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Symbol"/>
                <a:cs typeface="Symbol"/>
              </a:rPr>
              <a:t>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Symbol"/>
                <a:cs typeface="Symbol"/>
              </a:rPr>
              <a:t>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41651" y="1219708"/>
            <a:ext cx="26162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Symbol"/>
                <a:cs typeface="Symbol"/>
              </a:rPr>
              <a:t>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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41651" y="1314196"/>
            <a:ext cx="148082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6025" algn="l"/>
                <a:tab pos="1411605" algn="l"/>
              </a:tabLst>
            </a:pPr>
            <a:r>
              <a:rPr sz="1150" dirty="0">
                <a:latin typeface="Symbol"/>
                <a:cs typeface="Symbol"/>
              </a:rPr>
              <a:t></a:t>
            </a:r>
            <a:r>
              <a:rPr sz="1150" dirty="0">
                <a:latin typeface="Times New Roman"/>
                <a:cs typeface="Times New Roman"/>
              </a:rPr>
              <a:t>  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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Symbol"/>
                <a:cs typeface="Symbol"/>
              </a:rPr>
              <a:t>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Symbol"/>
                <a:cs typeface="Symbol"/>
              </a:rPr>
              <a:t>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6523" y="1219708"/>
            <a:ext cx="8191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Symbol"/>
                <a:cs typeface="Symbol"/>
              </a:rPr>
              <a:t>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6523" y="939291"/>
            <a:ext cx="1666875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00"/>
              </a:spcBef>
              <a:tabLst>
                <a:tab pos="1417320" algn="l"/>
              </a:tabLst>
            </a:pPr>
            <a:r>
              <a:rPr sz="1150" dirty="0">
                <a:latin typeface="Symbol"/>
                <a:cs typeface="Symbol"/>
              </a:rPr>
              <a:t>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Symbol"/>
                <a:cs typeface="Symbol"/>
              </a:rPr>
              <a:t>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</a:t>
            </a:r>
            <a:endParaRPr sz="1150">
              <a:latin typeface="Symbol"/>
              <a:cs typeface="Symbol"/>
            </a:endParaRPr>
          </a:p>
          <a:p>
            <a:pPr marL="12700">
              <a:lnSpc>
                <a:spcPts val="1240"/>
              </a:lnSpc>
            </a:pPr>
            <a:r>
              <a:rPr sz="1150" dirty="0">
                <a:latin typeface="Symbol"/>
                <a:cs typeface="Symbol"/>
              </a:rPr>
              <a:t>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45611" y="847852"/>
            <a:ext cx="137096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645" algn="l"/>
              </a:tabLst>
            </a:pPr>
            <a:r>
              <a:rPr sz="1150" dirty="0">
                <a:latin typeface="Symbol"/>
                <a:cs typeface="Symbol"/>
              </a:rPr>
              <a:t>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25" dirty="0">
                <a:latin typeface="Symbol"/>
                <a:cs typeface="Symbol"/>
              </a:rPr>
              <a:t></a:t>
            </a:r>
            <a:r>
              <a:rPr sz="1725" spc="37" baseline="4830" dirty="0">
                <a:latin typeface="Times New Roman"/>
                <a:cs typeface="Times New Roman"/>
              </a:rPr>
              <a:t>Rateof </a:t>
            </a:r>
            <a:r>
              <a:rPr sz="1725" spc="-7" baseline="4830" dirty="0">
                <a:latin typeface="Times New Roman"/>
                <a:cs typeface="Times New Roman"/>
              </a:rPr>
              <a:t>changeof</a:t>
            </a:r>
            <a:r>
              <a:rPr sz="1725" spc="60" baseline="48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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7867" y="1274572"/>
            <a:ext cx="201422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8720" algn="l"/>
              </a:tabLst>
            </a:pPr>
            <a:r>
              <a:rPr sz="1150" spc="-5" dirty="0">
                <a:latin typeface="Times New Roman"/>
                <a:cs typeface="Times New Roman"/>
              </a:rPr>
              <a:t>theelement	</a:t>
            </a:r>
            <a:r>
              <a:rPr sz="1150" spc="-15" dirty="0">
                <a:latin typeface="Times New Roman"/>
                <a:cs typeface="Times New Roman"/>
              </a:rPr>
              <a:t>of the</a:t>
            </a:r>
            <a:r>
              <a:rPr sz="1150" spc="-105" dirty="0">
                <a:latin typeface="Times New Roman"/>
                <a:cs typeface="Times New Roman"/>
              </a:rPr>
              <a:t> </a:t>
            </a:r>
            <a:r>
              <a:rPr sz="1150" spc="-15" dirty="0">
                <a:latin typeface="Times New Roman"/>
                <a:cs typeface="Times New Roman"/>
              </a:rPr>
              <a:t>element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7212" y="1274572"/>
            <a:ext cx="114935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5" dirty="0">
                <a:latin typeface="Times New Roman"/>
                <a:cs typeface="Times New Roman"/>
              </a:rPr>
              <a:t>and</a:t>
            </a:r>
            <a:r>
              <a:rPr sz="1150" spc="-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bottomsurfaces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5339" y="1055115"/>
            <a:ext cx="382651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50" spc="-5" dirty="0">
                <a:latin typeface="Times New Roman"/>
                <a:cs typeface="Times New Roman"/>
              </a:rPr>
              <a:t>at </a:t>
            </a:r>
            <a:r>
              <a:rPr sz="1150" spc="-15" dirty="0">
                <a:latin typeface="Times New Roman"/>
                <a:cs typeface="Times New Roman"/>
              </a:rPr>
              <a:t>the</a:t>
            </a:r>
            <a:r>
              <a:rPr sz="1150" spc="-1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left,</a:t>
            </a:r>
            <a:r>
              <a:rPr sz="1150" spc="-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top,</a:t>
            </a:r>
            <a:r>
              <a:rPr sz="1150" spc="-140" dirty="0">
                <a:latin typeface="Times New Roman"/>
                <a:cs typeface="Times New Roman"/>
              </a:rPr>
              <a:t> </a:t>
            </a:r>
            <a:r>
              <a:rPr sz="1150" spc="-15" dirty="0">
                <a:latin typeface="Times New Roman"/>
                <a:cs typeface="Times New Roman"/>
              </a:rPr>
              <a:t>right,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725" baseline="-9661" dirty="0">
                <a:latin typeface="Symbol"/>
                <a:cs typeface="Symbol"/>
              </a:rPr>
              <a:t></a:t>
            </a:r>
            <a:r>
              <a:rPr sz="1725" spc="-157" baseline="-9661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</a:t>
            </a:r>
            <a:r>
              <a:rPr sz="1150" spc="-125" dirty="0">
                <a:latin typeface="Times New Roman"/>
                <a:cs typeface="Times New Roman"/>
              </a:rPr>
              <a:t> </a:t>
            </a:r>
            <a:r>
              <a:rPr sz="1725" spc="-7" baseline="-9661" dirty="0">
                <a:latin typeface="Symbol"/>
                <a:cs typeface="Symbol"/>
              </a:rPr>
              <a:t></a:t>
            </a:r>
            <a:r>
              <a:rPr sz="1150" spc="-5" dirty="0">
                <a:latin typeface="Times New Roman"/>
                <a:cs typeface="Times New Roman"/>
              </a:rPr>
              <a:t>generationinside</a:t>
            </a:r>
            <a:r>
              <a:rPr sz="1725" spc="-7" baseline="-9661" dirty="0">
                <a:latin typeface="Symbol"/>
                <a:cs typeface="Symbol"/>
              </a:rPr>
              <a:t></a:t>
            </a:r>
            <a:r>
              <a:rPr sz="1725" spc="-37" baseline="-9661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-75" dirty="0">
                <a:latin typeface="Times New Roman"/>
                <a:cs typeface="Times New Roman"/>
              </a:rPr>
              <a:t> </a:t>
            </a:r>
            <a:r>
              <a:rPr sz="1725" baseline="-9661" dirty="0">
                <a:latin typeface="Symbol"/>
                <a:cs typeface="Symbol"/>
              </a:rPr>
              <a:t></a:t>
            </a:r>
            <a:r>
              <a:rPr sz="1725" spc="-225" baseline="-9661" dirty="0">
                <a:latin typeface="Times New Roman"/>
                <a:cs typeface="Times New Roman"/>
              </a:rPr>
              <a:t> </a:t>
            </a:r>
            <a:r>
              <a:rPr sz="1150" spc="-15" dirty="0">
                <a:latin typeface="Times New Roman"/>
                <a:cs typeface="Times New Roman"/>
              </a:rPr>
              <a:t>the</a:t>
            </a:r>
            <a:r>
              <a:rPr sz="1150" spc="-125" dirty="0">
                <a:latin typeface="Times New Roman"/>
                <a:cs typeface="Times New Roman"/>
              </a:rPr>
              <a:t> </a:t>
            </a:r>
            <a:r>
              <a:rPr sz="1150" spc="-5" dirty="0">
                <a:latin typeface="Times New Roman"/>
                <a:cs typeface="Times New Roman"/>
              </a:rPr>
              <a:t>energycontent</a:t>
            </a:r>
            <a:r>
              <a:rPr sz="1725" spc="-7" baseline="-9661" dirty="0">
                <a:latin typeface="Symbol"/>
                <a:cs typeface="Symbol"/>
              </a:rPr>
              <a:t></a:t>
            </a:r>
            <a:endParaRPr sz="1725" baseline="-9661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6523" y="847852"/>
            <a:ext cx="246507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0" dirty="0">
                <a:latin typeface="Symbol"/>
                <a:cs typeface="Symbol"/>
              </a:rPr>
              <a:t></a:t>
            </a:r>
            <a:r>
              <a:rPr sz="1725" spc="30" baseline="4830" dirty="0">
                <a:latin typeface="Times New Roman"/>
                <a:cs typeface="Times New Roman"/>
              </a:rPr>
              <a:t>Rateof </a:t>
            </a:r>
            <a:r>
              <a:rPr sz="1725" spc="-22" baseline="4830" dirty="0">
                <a:latin typeface="Times New Roman"/>
                <a:cs typeface="Times New Roman"/>
              </a:rPr>
              <a:t>heat conduction</a:t>
            </a:r>
            <a:r>
              <a:rPr sz="1150" spc="-15" dirty="0">
                <a:latin typeface="Symbol"/>
                <a:cs typeface="Symbol"/>
              </a:rPr>
              <a:t>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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725" spc="15" baseline="4830" dirty="0">
                <a:latin typeface="Times New Roman"/>
                <a:cs typeface="Times New Roman"/>
              </a:rPr>
              <a:t>Rateof</a:t>
            </a:r>
            <a:r>
              <a:rPr sz="1725" spc="-142" baseline="4830" dirty="0">
                <a:latin typeface="Times New Roman"/>
                <a:cs typeface="Times New Roman"/>
              </a:rPr>
              <a:t> </a:t>
            </a:r>
            <a:r>
              <a:rPr sz="1725" spc="-22" baseline="4830" dirty="0">
                <a:latin typeface="Times New Roman"/>
                <a:cs typeface="Times New Roman"/>
              </a:rPr>
              <a:t>heat</a:t>
            </a:r>
            <a:endParaRPr sz="1725" baseline="483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8236" y="1314196"/>
            <a:ext cx="19939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Symbol"/>
                <a:cs typeface="Symbol"/>
              </a:rPr>
              <a:t></a:t>
            </a:r>
            <a:endParaRPr sz="11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1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85834" y="2222817"/>
            <a:ext cx="580390" cy="0"/>
          </a:xfrm>
          <a:custGeom>
            <a:avLst/>
            <a:gdLst/>
            <a:ahLst/>
            <a:cxnLst/>
            <a:rect l="l" t="t" r="r" b="b"/>
            <a:pathLst>
              <a:path w="580389">
                <a:moveTo>
                  <a:pt x="0" y="0"/>
                </a:moveTo>
                <a:lnTo>
                  <a:pt x="580263" y="0"/>
                </a:lnTo>
              </a:path>
            </a:pathLst>
          </a:custGeom>
          <a:ln w="7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55211" y="2082760"/>
            <a:ext cx="63436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20" dirty="0">
                <a:latin typeface="MT Extra"/>
                <a:cs typeface="MT Extra"/>
              </a:rPr>
              <a:t></a:t>
            </a:r>
            <a:r>
              <a:rPr sz="1350" spc="20" dirty="0">
                <a:latin typeface="Times New Roman"/>
                <a:cs typeface="Times New Roman"/>
              </a:rPr>
              <a:t>(5.12)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81732" y="2213824"/>
            <a:ext cx="17970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10" dirty="0">
                <a:latin typeface="Symbol"/>
                <a:cs typeface="Symbol"/>
              </a:rPr>
              <a:t></a:t>
            </a:r>
            <a:r>
              <a:rPr sz="1350" i="1" spc="-5" dirty="0">
                <a:latin typeface="Times New Roman"/>
                <a:cs typeface="Times New Roman"/>
              </a:rPr>
              <a:t>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62683" y="2082760"/>
            <a:ext cx="31623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8910" indent="-131445">
              <a:lnSpc>
                <a:spcPct val="100000"/>
              </a:lnSpc>
              <a:spcBef>
                <a:spcPts val="90"/>
              </a:spcBef>
              <a:buFont typeface="Symbol"/>
              <a:buChar char=""/>
              <a:tabLst>
                <a:tab pos="169545" algn="l"/>
              </a:tabLst>
            </a:pPr>
            <a:r>
              <a:rPr sz="1350" i="1" spc="-290" dirty="0">
                <a:latin typeface="Times New Roman"/>
                <a:cs typeface="Times New Roman"/>
              </a:rPr>
              <a:t>G</a:t>
            </a:r>
            <a:r>
              <a:rPr sz="2025" spc="-434" baseline="16460" dirty="0">
                <a:latin typeface="MT Extra"/>
                <a:cs typeface="MT Extra"/>
              </a:rPr>
              <a:t></a:t>
            </a:r>
            <a:endParaRPr sz="2025" baseline="16460">
              <a:latin typeface="MT Extra"/>
              <a:cs typeface="MT Extr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02764" y="2018752"/>
            <a:ext cx="10756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25" spc="-15" baseline="-20576" dirty="0">
                <a:latin typeface="Symbol"/>
                <a:cs typeface="Symbol"/>
              </a:rPr>
              <a:t></a:t>
            </a:r>
            <a:r>
              <a:rPr sz="2025" spc="-15" baseline="-20576" dirty="0">
                <a:latin typeface="Times New Roman"/>
                <a:cs typeface="Times New Roman"/>
              </a:rPr>
              <a:t> </a:t>
            </a:r>
            <a:r>
              <a:rPr sz="2025" spc="30" baseline="14403" dirty="0">
                <a:latin typeface="Symbol"/>
                <a:cs typeface="Symbol"/>
              </a:rPr>
              <a:t></a:t>
            </a:r>
            <a:r>
              <a:rPr sz="2025" i="1" spc="30" baseline="14403" dirty="0">
                <a:latin typeface="Times New Roman"/>
                <a:cs typeface="Times New Roman"/>
              </a:rPr>
              <a:t>E</a:t>
            </a:r>
            <a:r>
              <a:rPr sz="750" i="1" spc="20" dirty="0">
                <a:latin typeface="Times New Roman"/>
                <a:cs typeface="Times New Roman"/>
              </a:rPr>
              <a:t>element </a:t>
            </a:r>
            <a:r>
              <a:rPr sz="2025" spc="-15" baseline="-20576" dirty="0">
                <a:latin typeface="Symbol"/>
                <a:cs typeface="Symbol"/>
              </a:rPr>
              <a:t></a:t>
            </a:r>
            <a:r>
              <a:rPr sz="2025" spc="-232" baseline="-20576" dirty="0">
                <a:latin typeface="Times New Roman"/>
                <a:cs typeface="Times New Roman"/>
              </a:rPr>
              <a:t> </a:t>
            </a:r>
            <a:r>
              <a:rPr sz="2025" spc="-7" baseline="-20576" dirty="0">
                <a:latin typeface="Times New Roman"/>
                <a:cs typeface="Times New Roman"/>
              </a:rPr>
              <a:t>0</a:t>
            </a:r>
            <a:endParaRPr sz="2025" baseline="-2057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44116" y="2196357"/>
            <a:ext cx="34290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i="1" spc="20" dirty="0">
                <a:latin typeface="Times New Roman"/>
                <a:cs typeface="Times New Roman"/>
              </a:rPr>
              <a:t>e</a:t>
            </a:r>
            <a:r>
              <a:rPr sz="750" i="1" dirty="0">
                <a:latin typeface="Times New Roman"/>
                <a:cs typeface="Times New Roman"/>
              </a:rPr>
              <a:t>l</a:t>
            </a:r>
            <a:r>
              <a:rPr sz="750" i="1" spc="25" dirty="0">
                <a:latin typeface="Times New Roman"/>
                <a:cs typeface="Times New Roman"/>
              </a:rPr>
              <a:t>eme</a:t>
            </a:r>
            <a:r>
              <a:rPr sz="750" i="1" spc="30" dirty="0">
                <a:latin typeface="Times New Roman"/>
                <a:cs typeface="Times New Roman"/>
              </a:rPr>
              <a:t>n</a:t>
            </a:r>
            <a:r>
              <a:rPr sz="750" i="1" spc="5" dirty="0">
                <a:latin typeface="Times New Roman"/>
                <a:cs typeface="Times New Roman"/>
              </a:rPr>
              <a:t>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71372" y="1735288"/>
            <a:ext cx="294894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25" i="1" spc="-97" baseline="12345" dirty="0">
                <a:latin typeface="Times New Roman"/>
                <a:cs typeface="Times New Roman"/>
              </a:rPr>
              <a:t>Q</a:t>
            </a:r>
            <a:r>
              <a:rPr sz="2025" spc="-97" baseline="28806" dirty="0">
                <a:latin typeface="MT Extra"/>
                <a:cs typeface="MT Extra"/>
              </a:rPr>
              <a:t></a:t>
            </a:r>
            <a:r>
              <a:rPr sz="750" i="1" spc="-65" dirty="0">
                <a:latin typeface="Times New Roman"/>
                <a:cs typeface="Times New Roman"/>
              </a:rPr>
              <a:t>cond </a:t>
            </a:r>
            <a:r>
              <a:rPr sz="750" spc="5" dirty="0">
                <a:latin typeface="Times New Roman"/>
                <a:cs typeface="Times New Roman"/>
              </a:rPr>
              <a:t>, </a:t>
            </a:r>
            <a:r>
              <a:rPr sz="750" i="1" spc="10" dirty="0">
                <a:latin typeface="Times New Roman"/>
                <a:cs typeface="Times New Roman"/>
              </a:rPr>
              <a:t>left </a:t>
            </a:r>
            <a:r>
              <a:rPr sz="2025" spc="-15" baseline="12345" dirty="0">
                <a:latin typeface="Symbol"/>
                <a:cs typeface="Symbol"/>
              </a:rPr>
              <a:t></a:t>
            </a:r>
            <a:r>
              <a:rPr sz="2025" spc="-15" baseline="12345" dirty="0">
                <a:latin typeface="Times New Roman"/>
                <a:cs typeface="Times New Roman"/>
              </a:rPr>
              <a:t> </a:t>
            </a:r>
            <a:r>
              <a:rPr sz="2025" i="1" spc="-434" baseline="12345" dirty="0">
                <a:latin typeface="Times New Roman"/>
                <a:cs typeface="Times New Roman"/>
              </a:rPr>
              <a:t>Q</a:t>
            </a:r>
            <a:r>
              <a:rPr sz="2025" spc="-434" baseline="28806" dirty="0">
                <a:latin typeface="MT Extra"/>
                <a:cs typeface="MT Extra"/>
              </a:rPr>
              <a:t></a:t>
            </a:r>
            <a:r>
              <a:rPr sz="2025" spc="-434" baseline="28806" dirty="0">
                <a:latin typeface="Times New Roman"/>
                <a:cs typeface="Times New Roman"/>
              </a:rPr>
              <a:t> </a:t>
            </a:r>
            <a:r>
              <a:rPr sz="750" i="1" spc="25" dirty="0">
                <a:latin typeface="Times New Roman"/>
                <a:cs typeface="Times New Roman"/>
              </a:rPr>
              <a:t>cond </a:t>
            </a:r>
            <a:r>
              <a:rPr sz="750" spc="5" dirty="0">
                <a:latin typeface="Times New Roman"/>
                <a:cs typeface="Times New Roman"/>
              </a:rPr>
              <a:t>, </a:t>
            </a:r>
            <a:r>
              <a:rPr sz="750" i="1" spc="15" dirty="0">
                <a:latin typeface="Times New Roman"/>
                <a:cs typeface="Times New Roman"/>
              </a:rPr>
              <a:t>top </a:t>
            </a:r>
            <a:r>
              <a:rPr sz="2025" spc="-15" baseline="12345" dirty="0">
                <a:latin typeface="Symbol"/>
                <a:cs typeface="Symbol"/>
              </a:rPr>
              <a:t></a:t>
            </a:r>
            <a:r>
              <a:rPr sz="2025" spc="-15" baseline="12345" dirty="0">
                <a:latin typeface="Times New Roman"/>
                <a:cs typeface="Times New Roman"/>
              </a:rPr>
              <a:t> </a:t>
            </a:r>
            <a:r>
              <a:rPr sz="2025" i="1" spc="-434" baseline="12345" dirty="0">
                <a:latin typeface="Times New Roman"/>
                <a:cs typeface="Times New Roman"/>
              </a:rPr>
              <a:t>Q</a:t>
            </a:r>
            <a:r>
              <a:rPr sz="2025" spc="-434" baseline="28806" dirty="0">
                <a:latin typeface="MT Extra"/>
                <a:cs typeface="MT Extra"/>
              </a:rPr>
              <a:t></a:t>
            </a:r>
            <a:r>
              <a:rPr sz="2025" spc="-434" baseline="28806" dirty="0">
                <a:latin typeface="Times New Roman"/>
                <a:cs typeface="Times New Roman"/>
              </a:rPr>
              <a:t> </a:t>
            </a:r>
            <a:r>
              <a:rPr sz="750" i="1" spc="25" dirty="0">
                <a:latin typeface="Times New Roman"/>
                <a:cs typeface="Times New Roman"/>
              </a:rPr>
              <a:t>cond </a:t>
            </a:r>
            <a:r>
              <a:rPr sz="750" spc="5" dirty="0">
                <a:latin typeface="Times New Roman"/>
                <a:cs typeface="Times New Roman"/>
              </a:rPr>
              <a:t>, </a:t>
            </a:r>
            <a:r>
              <a:rPr sz="750" i="1" spc="15" dirty="0">
                <a:latin typeface="Times New Roman"/>
                <a:cs typeface="Times New Roman"/>
              </a:rPr>
              <a:t>right </a:t>
            </a:r>
            <a:r>
              <a:rPr sz="2025" spc="-15" baseline="12345" dirty="0">
                <a:latin typeface="Symbol"/>
                <a:cs typeface="Symbol"/>
              </a:rPr>
              <a:t></a:t>
            </a:r>
            <a:r>
              <a:rPr sz="2025" spc="-15" baseline="12345" dirty="0">
                <a:latin typeface="Times New Roman"/>
                <a:cs typeface="Times New Roman"/>
              </a:rPr>
              <a:t> </a:t>
            </a:r>
            <a:r>
              <a:rPr sz="2025" i="1" spc="-434" baseline="12345" dirty="0">
                <a:latin typeface="Times New Roman"/>
                <a:cs typeface="Times New Roman"/>
              </a:rPr>
              <a:t>Q</a:t>
            </a:r>
            <a:r>
              <a:rPr sz="2025" spc="-434" baseline="28806" dirty="0">
                <a:latin typeface="MT Extra"/>
                <a:cs typeface="MT Extra"/>
              </a:rPr>
              <a:t></a:t>
            </a:r>
            <a:r>
              <a:rPr sz="2025" spc="-434" baseline="28806" dirty="0">
                <a:latin typeface="Times New Roman"/>
                <a:cs typeface="Times New Roman"/>
              </a:rPr>
              <a:t> </a:t>
            </a:r>
            <a:r>
              <a:rPr sz="750" i="1" spc="25" dirty="0">
                <a:latin typeface="Times New Roman"/>
                <a:cs typeface="Times New Roman"/>
              </a:rPr>
              <a:t>cond </a:t>
            </a:r>
            <a:r>
              <a:rPr sz="750" spc="5" dirty="0">
                <a:latin typeface="Times New Roman"/>
                <a:cs typeface="Times New Roman"/>
              </a:rPr>
              <a:t>,</a:t>
            </a:r>
            <a:r>
              <a:rPr sz="750" spc="-114" dirty="0">
                <a:latin typeface="Times New Roman"/>
                <a:cs typeface="Times New Roman"/>
              </a:rPr>
              <a:t> </a:t>
            </a:r>
            <a:r>
              <a:rPr sz="750" i="1" spc="20" dirty="0">
                <a:latin typeface="Times New Roman"/>
                <a:cs typeface="Times New Roman"/>
              </a:rPr>
              <a:t>bottom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8236" y="2405380"/>
            <a:ext cx="4026535" cy="5588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715">
              <a:lnSpc>
                <a:spcPts val="1370"/>
              </a:lnSpc>
              <a:spcBef>
                <a:spcPts val="20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Note1-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Again </a:t>
            </a:r>
            <a:r>
              <a:rPr sz="1200" spc="-5" dirty="0">
                <a:latin typeface="Times New Roman"/>
                <a:cs typeface="Times New Roman"/>
              </a:rPr>
              <a:t>assuming the following assumptions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dirty="0">
                <a:latin typeface="Times New Roman"/>
                <a:cs typeface="Times New Roman"/>
              </a:rPr>
              <a:t>steady  </a:t>
            </a:r>
            <a:r>
              <a:rPr sz="1200" i="1" spc="-5" dirty="0">
                <a:latin typeface="Times New Roman"/>
                <a:cs typeface="Times New Roman"/>
              </a:rPr>
              <a:t>state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case;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55"/>
              </a:lnSpc>
            </a:pPr>
            <a:r>
              <a:rPr sz="1200" i="1" spc="-5" dirty="0">
                <a:latin typeface="Times New Roman"/>
                <a:cs typeface="Times New Roman"/>
              </a:rPr>
              <a:t>1- The direction </a:t>
            </a:r>
            <a:r>
              <a:rPr sz="1200" i="1" spc="-15" dirty="0">
                <a:latin typeface="Times New Roman"/>
                <a:cs typeface="Times New Roman"/>
              </a:rPr>
              <a:t>of </a:t>
            </a:r>
            <a:r>
              <a:rPr sz="1200" i="1" spc="-5" dirty="0">
                <a:latin typeface="Times New Roman"/>
                <a:cs typeface="Times New Roman"/>
              </a:rPr>
              <a:t>heat conduction </a:t>
            </a:r>
            <a:r>
              <a:rPr sz="1200" i="1" spc="-20" dirty="0">
                <a:latin typeface="Times New Roman"/>
                <a:cs typeface="Times New Roman"/>
              </a:rPr>
              <a:t>will </a:t>
            </a:r>
            <a:r>
              <a:rPr sz="1200" i="1" spc="-5" dirty="0">
                <a:latin typeface="Times New Roman"/>
                <a:cs typeface="Times New Roman"/>
              </a:rPr>
              <a:t>be toward the</a:t>
            </a:r>
            <a:r>
              <a:rPr sz="1200" i="1" spc="19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node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8236" y="2929635"/>
            <a:ext cx="3938904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under consideration at all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surfaces.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5"/>
              </a:lnSpc>
            </a:pPr>
            <a:r>
              <a:rPr sz="1200" i="1" spc="-5" dirty="0">
                <a:latin typeface="Times New Roman"/>
                <a:cs typeface="Times New Roman"/>
              </a:rPr>
              <a:t>2- The temperatures between the adjacent nodes varies</a:t>
            </a:r>
            <a:r>
              <a:rPr sz="1200" i="1" spc="114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linearly.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2836" y="3280156"/>
            <a:ext cx="4076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Thus,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with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noting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that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heat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transfer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area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is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A</a:t>
            </a:r>
            <a:r>
              <a:rPr sz="1200" b="1" i="1" spc="-15" baseline="-10416" dirty="0">
                <a:latin typeface="Times New Roman"/>
                <a:cs typeface="Times New Roman"/>
              </a:rPr>
              <a:t>x</a:t>
            </a:r>
            <a:r>
              <a:rPr sz="1200" b="1" i="1" spc="157" baseline="-10416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=</a:t>
            </a:r>
            <a:r>
              <a:rPr sz="1200" b="1" i="1" spc="4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</a:t>
            </a:r>
            <a:r>
              <a:rPr sz="1200" b="1" i="1" spc="8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×</a:t>
            </a:r>
            <a:r>
              <a:rPr sz="1200" b="1" i="1" spc="7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1</a:t>
            </a:r>
            <a:r>
              <a:rPr sz="1200" b="1" i="1" spc="8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=</a:t>
            </a:r>
            <a:r>
              <a:rPr sz="1200" b="1" i="1" spc="50" dirty="0">
                <a:latin typeface="Times New Roman"/>
                <a:cs typeface="Times New Roman"/>
              </a:rPr>
              <a:t> </a:t>
            </a:r>
            <a:r>
              <a:rPr sz="1200" b="1" spc="5" dirty="0">
                <a:latin typeface="Times New Roman"/>
                <a:cs typeface="Times New Roman"/>
              </a:rPr>
              <a:t>Δ</a:t>
            </a:r>
            <a:r>
              <a:rPr sz="1200" b="1" i="1" spc="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2836" y="3456940"/>
            <a:ext cx="4076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x-</a:t>
            </a:r>
            <a:r>
              <a:rPr sz="1200" spc="-5" dirty="0">
                <a:latin typeface="Times New Roman"/>
                <a:cs typeface="Times New Roman"/>
              </a:rPr>
              <a:t>direction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A</a:t>
            </a:r>
            <a:r>
              <a:rPr sz="1200" b="1" i="1" spc="-15" baseline="-10416" dirty="0">
                <a:latin typeface="Times New Roman"/>
                <a:cs typeface="Times New Roman"/>
              </a:rPr>
              <a:t>y</a:t>
            </a:r>
            <a:r>
              <a:rPr sz="1200" b="1" i="1" spc="254" baseline="-10416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=</a:t>
            </a:r>
            <a:r>
              <a:rPr sz="1200" b="1" i="1" spc="14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</a:t>
            </a:r>
            <a:r>
              <a:rPr sz="1200" b="1" i="1" spc="18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×</a:t>
            </a:r>
            <a:r>
              <a:rPr sz="1200" b="1" i="1" spc="14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1</a:t>
            </a:r>
            <a:r>
              <a:rPr sz="1200" b="1" i="1" spc="16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=</a:t>
            </a:r>
            <a:r>
              <a:rPr sz="1200" b="1" i="1" spc="14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</a:t>
            </a:r>
            <a:r>
              <a:rPr sz="1200" b="1" i="1" spc="19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y-</a:t>
            </a:r>
            <a:r>
              <a:rPr sz="1200" spc="-5" dirty="0">
                <a:latin typeface="Times New Roman"/>
                <a:cs typeface="Times New Roman"/>
              </a:rPr>
              <a:t>direction,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8236" y="3633723"/>
            <a:ext cx="2460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energy </a:t>
            </a:r>
            <a:r>
              <a:rPr sz="1200" spc="-10" dirty="0">
                <a:latin typeface="Times New Roman"/>
                <a:cs typeface="Times New Roman"/>
              </a:rPr>
              <a:t>balance </a:t>
            </a:r>
            <a:r>
              <a:rPr sz="1200" spc="-5" dirty="0">
                <a:latin typeface="Times New Roman"/>
                <a:cs typeface="Times New Roman"/>
              </a:rPr>
              <a:t>relation above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becomes;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648200" y="766063"/>
            <a:ext cx="2295144" cy="2240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059171" y="3008883"/>
            <a:ext cx="1778000" cy="6210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ctr">
              <a:lnSpc>
                <a:spcPct val="96700"/>
              </a:lnSpc>
              <a:spcBef>
                <a:spcPts val="145"/>
              </a:spcBef>
            </a:pPr>
            <a:r>
              <a:rPr sz="1000" b="1" i="1" dirty="0">
                <a:latin typeface="Times New Roman"/>
                <a:cs typeface="Times New Roman"/>
              </a:rPr>
              <a:t>Fig.(5.12) The </a:t>
            </a:r>
            <a:r>
              <a:rPr sz="1000" b="1" i="1" spc="-5" dirty="0">
                <a:latin typeface="Times New Roman"/>
                <a:cs typeface="Times New Roman"/>
              </a:rPr>
              <a:t>volume element</a:t>
            </a:r>
            <a:r>
              <a:rPr sz="1000" b="1" i="1" spc="-55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of  a </a:t>
            </a:r>
            <a:r>
              <a:rPr sz="1000" b="1" i="1" spc="-5" dirty="0">
                <a:latin typeface="Times New Roman"/>
                <a:cs typeface="Times New Roman"/>
              </a:rPr>
              <a:t>general interior </a:t>
            </a:r>
            <a:r>
              <a:rPr sz="1000" b="1" i="1" dirty="0">
                <a:latin typeface="Times New Roman"/>
                <a:cs typeface="Times New Roman"/>
              </a:rPr>
              <a:t>node </a:t>
            </a:r>
            <a:r>
              <a:rPr sz="1000" b="1" i="1" spc="-5" dirty="0">
                <a:latin typeface="Times New Roman"/>
                <a:cs typeface="Times New Roman"/>
              </a:rPr>
              <a:t>(m, n) </a:t>
            </a:r>
            <a:r>
              <a:rPr sz="1000" b="1" i="1" dirty="0">
                <a:latin typeface="Times New Roman"/>
                <a:cs typeface="Times New Roman"/>
              </a:rPr>
              <a:t>for  two-dimensional </a:t>
            </a:r>
            <a:r>
              <a:rPr sz="1000" b="1" i="1" spc="-5" dirty="0">
                <a:latin typeface="Times New Roman"/>
                <a:cs typeface="Times New Roman"/>
              </a:rPr>
              <a:t>conduction </a:t>
            </a:r>
            <a:r>
              <a:rPr sz="1000" b="1" i="1" spc="5" dirty="0">
                <a:latin typeface="Times New Roman"/>
                <a:cs typeface="Times New Roman"/>
              </a:rPr>
              <a:t>in  </a:t>
            </a:r>
            <a:r>
              <a:rPr sz="1000" b="1" i="1" dirty="0">
                <a:latin typeface="Times New Roman"/>
                <a:cs typeface="Times New Roman"/>
              </a:rPr>
              <a:t>rectangular</a:t>
            </a:r>
            <a:r>
              <a:rPr sz="1000" b="1" i="1" spc="-30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coordinates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30936" y="3878071"/>
            <a:ext cx="6285230" cy="6102350"/>
            <a:chOff x="630936" y="3878071"/>
            <a:chExt cx="6285230" cy="6102350"/>
          </a:xfrm>
        </p:grpSpPr>
        <p:sp>
          <p:nvSpPr>
            <p:cNvPr id="53" name="object 53"/>
            <p:cNvSpPr/>
            <p:nvPr/>
          </p:nvSpPr>
          <p:spPr>
            <a:xfrm>
              <a:off x="630936" y="3878071"/>
              <a:ext cx="6285230" cy="6102350"/>
            </a:xfrm>
            <a:custGeom>
              <a:avLst/>
              <a:gdLst/>
              <a:ahLst/>
              <a:cxnLst/>
              <a:rect l="l" t="t" r="r" b="b"/>
              <a:pathLst>
                <a:path w="6285230" h="6102350">
                  <a:moveTo>
                    <a:pt x="6284975" y="0"/>
                  </a:moveTo>
                  <a:lnTo>
                    <a:pt x="0" y="0"/>
                  </a:lnTo>
                  <a:lnTo>
                    <a:pt x="0" y="6102096"/>
                  </a:lnTo>
                  <a:lnTo>
                    <a:pt x="6284975" y="6102096"/>
                  </a:lnTo>
                  <a:lnTo>
                    <a:pt x="6284975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50238" y="4131436"/>
              <a:ext cx="4544695" cy="0"/>
            </a:xfrm>
            <a:custGeom>
              <a:avLst/>
              <a:gdLst/>
              <a:ahLst/>
              <a:cxnLst/>
              <a:rect l="l" t="t" r="r" b="b"/>
              <a:pathLst>
                <a:path w="4544695">
                  <a:moveTo>
                    <a:pt x="0" y="0"/>
                  </a:moveTo>
                  <a:lnTo>
                    <a:pt x="791146" y="0"/>
                  </a:lnTo>
                </a:path>
                <a:path w="4544695">
                  <a:moveTo>
                    <a:pt x="1249299" y="0"/>
                  </a:moveTo>
                  <a:lnTo>
                    <a:pt x="2041969" y="0"/>
                  </a:lnTo>
                </a:path>
                <a:path w="4544695">
                  <a:moveTo>
                    <a:pt x="2502789" y="0"/>
                  </a:moveTo>
                  <a:lnTo>
                    <a:pt x="3295459" y="0"/>
                  </a:lnTo>
                </a:path>
                <a:path w="4544695">
                  <a:moveTo>
                    <a:pt x="3753612" y="0"/>
                  </a:moveTo>
                  <a:lnTo>
                    <a:pt x="4544568" y="0"/>
                  </a:lnTo>
                </a:path>
              </a:pathLst>
            </a:custGeom>
            <a:ln w="6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689091" y="3994404"/>
            <a:ext cx="1207770" cy="603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87630" algn="r">
              <a:lnSpc>
                <a:spcPct val="100000"/>
              </a:lnSpc>
              <a:spcBef>
                <a:spcPts val="110"/>
              </a:spcBef>
            </a:pPr>
            <a:r>
              <a:rPr sz="1300" spc="5" dirty="0">
                <a:latin typeface="Symbol"/>
                <a:cs typeface="Symbol"/>
              </a:rPr>
              <a:t>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i="1" spc="-229" dirty="0">
                <a:latin typeface="Times New Roman"/>
                <a:cs typeface="Times New Roman"/>
              </a:rPr>
              <a:t>g</a:t>
            </a:r>
            <a:r>
              <a:rPr sz="1950" spc="-345" baseline="2136" dirty="0">
                <a:latin typeface="MT Extra"/>
                <a:cs typeface="MT Extra"/>
              </a:rPr>
              <a:t></a:t>
            </a:r>
            <a:r>
              <a:rPr sz="1950" spc="-322" baseline="2136" dirty="0">
                <a:latin typeface="Times New Roman"/>
                <a:cs typeface="Times New Roman"/>
              </a:rPr>
              <a:t> </a:t>
            </a:r>
            <a:r>
              <a:rPr sz="1125" i="1" spc="37" baseline="-25925" dirty="0">
                <a:latin typeface="Times New Roman"/>
                <a:cs typeface="Times New Roman"/>
              </a:rPr>
              <a:t>m</a:t>
            </a:r>
            <a:r>
              <a:rPr sz="1125" spc="37" baseline="-25925" dirty="0">
                <a:latin typeface="Times New Roman"/>
                <a:cs typeface="Times New Roman"/>
              </a:rPr>
              <a:t>,</a:t>
            </a:r>
            <a:r>
              <a:rPr sz="1125" spc="-37" baseline="-25925" dirty="0">
                <a:latin typeface="Times New Roman"/>
                <a:cs typeface="Times New Roman"/>
              </a:rPr>
              <a:t> </a:t>
            </a:r>
            <a:r>
              <a:rPr sz="1125" i="1" spc="7" baseline="-25925" dirty="0">
                <a:latin typeface="Times New Roman"/>
                <a:cs typeface="Times New Roman"/>
              </a:rPr>
              <a:t>n</a:t>
            </a:r>
            <a:r>
              <a:rPr sz="1125" i="1" spc="52" baseline="-2592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Symbol"/>
                <a:cs typeface="Symbol"/>
              </a:rPr>
              <a:t></a:t>
            </a:r>
            <a:r>
              <a:rPr sz="1300" i="1" spc="10" dirty="0">
                <a:latin typeface="Times New Roman"/>
                <a:cs typeface="Times New Roman"/>
              </a:rPr>
              <a:t>x</a:t>
            </a:r>
            <a:r>
              <a:rPr sz="1300" i="1" spc="-17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y</a:t>
            </a:r>
            <a:r>
              <a:rPr sz="1300" i="1" spc="-3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Symbol"/>
                <a:cs typeface="Symbol"/>
              </a:rPr>
              <a:t>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  <a:p>
            <a:pPr marR="30480" algn="r">
              <a:lnSpc>
                <a:spcPct val="100000"/>
              </a:lnSpc>
              <a:spcBef>
                <a:spcPts val="1415"/>
              </a:spcBef>
            </a:pPr>
            <a:r>
              <a:rPr sz="1300" spc="15" dirty="0">
                <a:latin typeface="MT Extra"/>
                <a:cs typeface="MT Extra"/>
              </a:rPr>
              <a:t></a:t>
            </a:r>
            <a:r>
              <a:rPr sz="1300" spc="-5" dirty="0">
                <a:latin typeface="Times New Roman"/>
                <a:cs typeface="Times New Roman"/>
              </a:rPr>
              <a:t>(5</a:t>
            </a:r>
            <a:r>
              <a:rPr sz="1300" spc="5" dirty="0">
                <a:latin typeface="Times New Roman"/>
                <a:cs typeface="Times New Roman"/>
              </a:rPr>
              <a:t>.</a:t>
            </a:r>
            <a:r>
              <a:rPr sz="1300" spc="20" dirty="0">
                <a:latin typeface="Times New Roman"/>
                <a:cs typeface="Times New Roman"/>
              </a:rPr>
              <a:t>1</a:t>
            </a:r>
            <a:r>
              <a:rPr sz="1300" spc="-30" dirty="0">
                <a:latin typeface="Times New Roman"/>
                <a:cs typeface="Times New Roman"/>
              </a:rPr>
              <a:t>3</a:t>
            </a:r>
            <a:r>
              <a:rPr sz="1300" spc="-40" dirty="0">
                <a:latin typeface="Times New Roman"/>
                <a:cs typeface="Times New Roman"/>
              </a:rPr>
              <a:t>.</a:t>
            </a:r>
            <a:r>
              <a:rPr sz="1300" i="1" spc="45" dirty="0">
                <a:latin typeface="Times New Roman"/>
                <a:cs typeface="Times New Roman"/>
              </a:rPr>
              <a:t>a</a:t>
            </a:r>
            <a:r>
              <a:rPr sz="1300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99379" y="4122420"/>
            <a:ext cx="20002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0" dirty="0">
                <a:latin typeface="Symbol"/>
                <a:cs typeface="Symbol"/>
              </a:rPr>
              <a:t></a:t>
            </a:r>
            <a:r>
              <a:rPr sz="1300" i="1" spc="5" dirty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67859" y="3994404"/>
            <a:ext cx="426084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10"/>
              </a:spcBef>
              <a:buFont typeface="Symbol"/>
              <a:buChar char=""/>
              <a:tabLst>
                <a:tab pos="134620" algn="l"/>
              </a:tabLst>
            </a:pPr>
            <a:r>
              <a:rPr sz="1300" i="1" spc="5" dirty="0">
                <a:latin typeface="Times New Roman"/>
                <a:cs typeface="Times New Roman"/>
              </a:rPr>
              <a:t>k</a:t>
            </a:r>
            <a:r>
              <a:rPr sz="1300" i="1" spc="-1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49700" y="4122420"/>
            <a:ext cx="20002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0" dirty="0">
                <a:latin typeface="Symbol"/>
                <a:cs typeface="Symbol"/>
              </a:rPr>
              <a:t></a:t>
            </a:r>
            <a:r>
              <a:rPr sz="1300" i="1" spc="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12083" y="3994404"/>
            <a:ext cx="42862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10"/>
              </a:spcBef>
              <a:buFont typeface="Symbol"/>
              <a:buChar char=""/>
              <a:tabLst>
                <a:tab pos="134620" algn="l"/>
              </a:tabLst>
            </a:pPr>
            <a:r>
              <a:rPr sz="1300" i="1" spc="5" dirty="0">
                <a:latin typeface="Times New Roman"/>
                <a:cs typeface="Times New Roman"/>
              </a:rPr>
              <a:t>k</a:t>
            </a:r>
            <a:r>
              <a:rPr sz="1300" i="1" spc="-13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62404" y="3994404"/>
            <a:ext cx="426084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10"/>
              </a:spcBef>
              <a:buFont typeface="Symbol"/>
              <a:buChar char=""/>
              <a:tabLst>
                <a:tab pos="134620" algn="l"/>
              </a:tabLst>
            </a:pPr>
            <a:r>
              <a:rPr sz="1300" i="1" spc="5" dirty="0">
                <a:latin typeface="Times New Roman"/>
                <a:cs typeface="Times New Roman"/>
              </a:rPr>
              <a:t>k</a:t>
            </a:r>
            <a:r>
              <a:rPr sz="1300" i="1" spc="-1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47291" y="4122420"/>
            <a:ext cx="144970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59205" algn="l"/>
              </a:tabLst>
            </a:pPr>
            <a:r>
              <a:rPr sz="1300" spc="-10" dirty="0">
                <a:latin typeface="Symbol"/>
                <a:cs typeface="Symbol"/>
              </a:rPr>
              <a:t></a:t>
            </a:r>
            <a:r>
              <a:rPr sz="1300" i="1" spc="5" dirty="0">
                <a:latin typeface="Times New Roman"/>
                <a:cs typeface="Times New Roman"/>
              </a:rPr>
              <a:t>x</a:t>
            </a:r>
            <a:r>
              <a:rPr sz="1300" i="1" dirty="0">
                <a:latin typeface="Times New Roman"/>
                <a:cs typeface="Times New Roman"/>
              </a:rPr>
              <a:t>	</a:t>
            </a:r>
            <a:r>
              <a:rPr sz="1300" spc="15" dirty="0">
                <a:latin typeface="Symbol"/>
                <a:cs typeface="Symbol"/>
              </a:rPr>
              <a:t></a:t>
            </a:r>
            <a:r>
              <a:rPr sz="1300" i="1" spc="5" dirty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31596" y="3994404"/>
            <a:ext cx="30670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i="1" spc="5" dirty="0">
                <a:latin typeface="Times New Roman"/>
                <a:cs typeface="Times New Roman"/>
              </a:rPr>
              <a:t>k</a:t>
            </a:r>
            <a:r>
              <a:rPr sz="1300" i="1" spc="-13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66132" y="3906011"/>
            <a:ext cx="83820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950" i="1" spc="15" baseline="12820" dirty="0">
                <a:latin typeface="Times New Roman"/>
                <a:cs typeface="Times New Roman"/>
              </a:rPr>
              <a:t>T</a:t>
            </a:r>
            <a:r>
              <a:rPr sz="750" i="1" spc="10" dirty="0">
                <a:latin typeface="Times New Roman"/>
                <a:cs typeface="Times New Roman"/>
              </a:rPr>
              <a:t>m</a:t>
            </a:r>
            <a:r>
              <a:rPr sz="750" spc="10" dirty="0">
                <a:latin typeface="Times New Roman"/>
                <a:cs typeface="Times New Roman"/>
              </a:rPr>
              <a:t>, </a:t>
            </a:r>
            <a:r>
              <a:rPr sz="750" i="1" spc="-5" dirty="0">
                <a:latin typeface="Times New Roman"/>
                <a:cs typeface="Times New Roman"/>
              </a:rPr>
              <a:t>n</a:t>
            </a:r>
            <a:r>
              <a:rPr sz="750" spc="-5" dirty="0">
                <a:latin typeface="Symbol"/>
                <a:cs typeface="Symbol"/>
              </a:rPr>
              <a:t></a:t>
            </a:r>
            <a:r>
              <a:rPr sz="750" spc="-5" dirty="0">
                <a:latin typeface="Times New Roman"/>
                <a:cs typeface="Times New Roman"/>
              </a:rPr>
              <a:t>1 </a:t>
            </a:r>
            <a:r>
              <a:rPr sz="1950" spc="7" baseline="12820" dirty="0">
                <a:latin typeface="Symbol"/>
                <a:cs typeface="Symbol"/>
              </a:rPr>
              <a:t></a:t>
            </a:r>
            <a:r>
              <a:rPr sz="1950" spc="-254" baseline="12820" dirty="0">
                <a:latin typeface="Times New Roman"/>
                <a:cs typeface="Times New Roman"/>
              </a:rPr>
              <a:t> </a:t>
            </a:r>
            <a:r>
              <a:rPr sz="1950" i="1" baseline="12820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m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i="1" spc="5" dirty="0">
                <a:latin typeface="Times New Roman"/>
                <a:cs typeface="Times New Roman"/>
              </a:rPr>
              <a:t>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616452" y="3906011"/>
            <a:ext cx="83820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950" i="1" spc="-15" baseline="12820" dirty="0">
                <a:latin typeface="Times New Roman"/>
                <a:cs typeface="Times New Roman"/>
              </a:rPr>
              <a:t>T</a:t>
            </a:r>
            <a:r>
              <a:rPr sz="750" i="1" spc="-1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Symbol"/>
                <a:cs typeface="Symbol"/>
              </a:rPr>
              <a:t></a:t>
            </a:r>
            <a:r>
              <a:rPr sz="750" spc="-10" dirty="0">
                <a:latin typeface="Times New Roman"/>
                <a:cs typeface="Times New Roman"/>
              </a:rPr>
              <a:t>1, </a:t>
            </a:r>
            <a:r>
              <a:rPr sz="750" i="1" spc="5" dirty="0">
                <a:latin typeface="Times New Roman"/>
                <a:cs typeface="Times New Roman"/>
              </a:rPr>
              <a:t>n </a:t>
            </a:r>
            <a:r>
              <a:rPr sz="1950" spc="7" baseline="12820" dirty="0">
                <a:latin typeface="Symbol"/>
                <a:cs typeface="Symbol"/>
              </a:rPr>
              <a:t></a:t>
            </a:r>
            <a:r>
              <a:rPr sz="1950" spc="7" baseline="12820" dirty="0">
                <a:latin typeface="Times New Roman"/>
                <a:cs typeface="Times New Roman"/>
              </a:rPr>
              <a:t> </a:t>
            </a:r>
            <a:r>
              <a:rPr sz="1950" i="1" baseline="12820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m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-110" dirty="0">
                <a:latin typeface="Times New Roman"/>
                <a:cs typeface="Times New Roman"/>
              </a:rPr>
              <a:t> </a:t>
            </a:r>
            <a:r>
              <a:rPr sz="750" i="1" spc="5" dirty="0">
                <a:latin typeface="Times New Roman"/>
                <a:cs typeface="Times New Roman"/>
              </a:rPr>
              <a:t>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01344" y="3906011"/>
            <a:ext cx="211328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1299845" algn="l"/>
              </a:tabLst>
            </a:pPr>
            <a:r>
              <a:rPr sz="1950" i="1" spc="-22" baseline="12820" dirty="0">
                <a:latin typeface="Times New Roman"/>
                <a:cs typeface="Times New Roman"/>
              </a:rPr>
              <a:t>T</a:t>
            </a:r>
            <a:r>
              <a:rPr sz="750" i="1" spc="-15" dirty="0">
                <a:latin typeface="Times New Roman"/>
                <a:cs typeface="Times New Roman"/>
              </a:rPr>
              <a:t>m</a:t>
            </a:r>
            <a:r>
              <a:rPr sz="750" spc="-15" dirty="0">
                <a:latin typeface="Symbol"/>
                <a:cs typeface="Symbol"/>
              </a:rPr>
              <a:t></a:t>
            </a:r>
            <a:r>
              <a:rPr sz="750" spc="-15" dirty="0">
                <a:latin typeface="Times New Roman"/>
                <a:cs typeface="Times New Roman"/>
              </a:rPr>
              <a:t>1, </a:t>
            </a:r>
            <a:r>
              <a:rPr sz="750" i="1" spc="5" dirty="0">
                <a:latin typeface="Times New Roman"/>
                <a:cs typeface="Times New Roman"/>
              </a:rPr>
              <a:t>n  </a:t>
            </a:r>
            <a:r>
              <a:rPr sz="1950" spc="7" baseline="12820" dirty="0">
                <a:latin typeface="Symbol"/>
                <a:cs typeface="Symbol"/>
              </a:rPr>
              <a:t></a:t>
            </a:r>
            <a:r>
              <a:rPr sz="1950" spc="-307" baseline="12820" dirty="0">
                <a:latin typeface="Times New Roman"/>
                <a:cs typeface="Times New Roman"/>
              </a:rPr>
              <a:t> </a:t>
            </a:r>
            <a:r>
              <a:rPr sz="1950" i="1" spc="15" baseline="12820" dirty="0">
                <a:latin typeface="Times New Roman"/>
                <a:cs typeface="Times New Roman"/>
              </a:rPr>
              <a:t>T</a:t>
            </a:r>
            <a:r>
              <a:rPr sz="750" i="1" spc="10" dirty="0">
                <a:latin typeface="Times New Roman"/>
                <a:cs typeface="Times New Roman"/>
              </a:rPr>
              <a:t>m</a:t>
            </a:r>
            <a:r>
              <a:rPr sz="750" spc="10" dirty="0">
                <a:latin typeface="Times New Roman"/>
                <a:cs typeface="Times New Roman"/>
              </a:rPr>
              <a:t>,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i="1" spc="5" dirty="0">
                <a:latin typeface="Times New Roman"/>
                <a:cs typeface="Times New Roman"/>
              </a:rPr>
              <a:t>n	</a:t>
            </a:r>
            <a:r>
              <a:rPr sz="1950" i="1" baseline="12820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m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i="1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Symbol"/>
                <a:cs typeface="Symbol"/>
              </a:rPr>
              <a:t></a:t>
            </a:r>
            <a:r>
              <a:rPr sz="750" dirty="0">
                <a:latin typeface="Times New Roman"/>
                <a:cs typeface="Times New Roman"/>
              </a:rPr>
              <a:t>1 </a:t>
            </a:r>
            <a:r>
              <a:rPr sz="1950" spc="7" baseline="12820" dirty="0">
                <a:latin typeface="Symbol"/>
                <a:cs typeface="Symbol"/>
              </a:rPr>
              <a:t></a:t>
            </a:r>
            <a:r>
              <a:rPr sz="1950" spc="-225" baseline="12820" dirty="0">
                <a:latin typeface="Times New Roman"/>
                <a:cs typeface="Times New Roman"/>
              </a:rPr>
              <a:t> </a:t>
            </a:r>
            <a:r>
              <a:rPr sz="1950" i="1" baseline="12820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m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i="1" spc="5" dirty="0">
                <a:latin typeface="Times New Roman"/>
                <a:cs typeface="Times New Roman"/>
              </a:rPr>
              <a:t>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8236" y="4599940"/>
            <a:ext cx="33293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Dividing </a:t>
            </a:r>
            <a:r>
              <a:rPr sz="1200" dirty="0">
                <a:latin typeface="Times New Roman"/>
                <a:cs typeface="Times New Roman"/>
              </a:rPr>
              <a:t>each </a:t>
            </a:r>
            <a:r>
              <a:rPr sz="1200" spc="5" dirty="0">
                <a:latin typeface="Times New Roman"/>
                <a:cs typeface="Times New Roman"/>
              </a:rPr>
              <a:t>term </a:t>
            </a:r>
            <a:r>
              <a:rPr sz="1200" spc="-5" dirty="0">
                <a:latin typeface="Times New Roman"/>
                <a:cs typeface="Times New Roman"/>
              </a:rPr>
              <a:t>by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i="1" spc="-5" dirty="0">
                <a:latin typeface="Times New Roman"/>
                <a:cs typeface="Times New Roman"/>
              </a:rPr>
              <a:t>×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 </a:t>
            </a:r>
            <a:r>
              <a:rPr sz="1200" spc="-5" dirty="0">
                <a:latin typeface="Times New Roman"/>
                <a:cs typeface="Times New Roman"/>
              </a:rPr>
              <a:t>and simplifying gives;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16711" y="5047741"/>
            <a:ext cx="3658235" cy="0"/>
          </a:xfrm>
          <a:custGeom>
            <a:avLst/>
            <a:gdLst/>
            <a:ahLst/>
            <a:cxnLst/>
            <a:rect l="l" t="t" r="r" b="b"/>
            <a:pathLst>
              <a:path w="3658235">
                <a:moveTo>
                  <a:pt x="0" y="0"/>
                </a:moveTo>
                <a:lnTo>
                  <a:pt x="1490852" y="0"/>
                </a:lnTo>
              </a:path>
              <a:path w="3658235">
                <a:moveTo>
                  <a:pt x="1668970" y="0"/>
                </a:moveTo>
                <a:lnTo>
                  <a:pt x="3159823" y="0"/>
                </a:lnTo>
              </a:path>
              <a:path w="3658235">
                <a:moveTo>
                  <a:pt x="3337941" y="0"/>
                </a:moveTo>
                <a:lnTo>
                  <a:pt x="3657980" y="0"/>
                </a:lnTo>
              </a:path>
            </a:pathLst>
          </a:custGeom>
          <a:ln w="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367020" y="4911357"/>
            <a:ext cx="741680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20" dirty="0">
                <a:latin typeface="MT Extra"/>
                <a:cs typeface="MT Extra"/>
              </a:rPr>
              <a:t></a:t>
            </a:r>
            <a:r>
              <a:rPr sz="1300" spc="20" dirty="0">
                <a:latin typeface="Times New Roman"/>
                <a:cs typeface="Times New Roman"/>
              </a:rPr>
              <a:t>(5.13.</a:t>
            </a:r>
            <a:r>
              <a:rPr sz="1300" i="1" spc="20" dirty="0">
                <a:latin typeface="Times New Roman"/>
                <a:cs typeface="Times New Roman"/>
              </a:rPr>
              <a:t>b</a:t>
            </a:r>
            <a:r>
              <a:rPr sz="1300" spc="20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04391" y="4809538"/>
            <a:ext cx="3990975" cy="4521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0"/>
              </a:spcBef>
            </a:pPr>
            <a:r>
              <a:rPr sz="1950" i="1" spc="-7" baseline="12820" dirty="0">
                <a:latin typeface="Times New Roman"/>
                <a:cs typeface="Times New Roman"/>
              </a:rPr>
              <a:t>T</a:t>
            </a:r>
            <a:r>
              <a:rPr sz="750" i="1" spc="-5" dirty="0">
                <a:latin typeface="Times New Roman"/>
                <a:cs typeface="Times New Roman"/>
              </a:rPr>
              <a:t>m</a:t>
            </a:r>
            <a:r>
              <a:rPr sz="750" spc="-5" dirty="0">
                <a:latin typeface="Symbol"/>
                <a:cs typeface="Symbol"/>
              </a:rPr>
              <a:t></a:t>
            </a:r>
            <a:r>
              <a:rPr sz="750" spc="-5" dirty="0">
                <a:latin typeface="Times New Roman"/>
                <a:cs typeface="Times New Roman"/>
              </a:rPr>
              <a:t>1, </a:t>
            </a:r>
            <a:r>
              <a:rPr sz="750" i="1" dirty="0">
                <a:latin typeface="Times New Roman"/>
                <a:cs typeface="Times New Roman"/>
              </a:rPr>
              <a:t>n </a:t>
            </a:r>
            <a:r>
              <a:rPr sz="1950" spc="-7" baseline="12820" dirty="0">
                <a:latin typeface="Symbol"/>
                <a:cs typeface="Symbol"/>
              </a:rPr>
              <a:t></a:t>
            </a:r>
            <a:r>
              <a:rPr sz="1950" spc="-7" baseline="12820" dirty="0">
                <a:latin typeface="Times New Roman"/>
                <a:cs typeface="Times New Roman"/>
              </a:rPr>
              <a:t> </a:t>
            </a:r>
            <a:r>
              <a:rPr sz="1950" spc="7" baseline="12820" dirty="0">
                <a:latin typeface="Times New Roman"/>
                <a:cs typeface="Times New Roman"/>
              </a:rPr>
              <a:t>2</a:t>
            </a:r>
            <a:r>
              <a:rPr sz="1950" i="1" spc="7" baseline="12820" dirty="0">
                <a:latin typeface="Times New Roman"/>
                <a:cs typeface="Times New Roman"/>
              </a:rPr>
              <a:t>T</a:t>
            </a:r>
            <a:r>
              <a:rPr sz="750" i="1" spc="5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Times New Roman"/>
                <a:cs typeface="Times New Roman"/>
              </a:rPr>
              <a:t>, </a:t>
            </a:r>
            <a:r>
              <a:rPr sz="750" i="1" dirty="0">
                <a:latin typeface="Times New Roman"/>
                <a:cs typeface="Times New Roman"/>
              </a:rPr>
              <a:t>n </a:t>
            </a:r>
            <a:r>
              <a:rPr sz="1950" spc="-7" baseline="12820" dirty="0">
                <a:latin typeface="Symbol"/>
                <a:cs typeface="Symbol"/>
              </a:rPr>
              <a:t></a:t>
            </a:r>
            <a:r>
              <a:rPr sz="1950" spc="-7" baseline="12820" dirty="0">
                <a:latin typeface="Times New Roman"/>
                <a:cs typeface="Times New Roman"/>
              </a:rPr>
              <a:t> </a:t>
            </a:r>
            <a:r>
              <a:rPr sz="1950" i="1" spc="7" baseline="12820" dirty="0">
                <a:latin typeface="Times New Roman"/>
                <a:cs typeface="Times New Roman"/>
              </a:rPr>
              <a:t>T</a:t>
            </a:r>
            <a:r>
              <a:rPr sz="750" i="1" spc="5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Symbol"/>
                <a:cs typeface="Symbol"/>
              </a:rPr>
              <a:t></a:t>
            </a:r>
            <a:r>
              <a:rPr sz="750" spc="5" dirty="0">
                <a:latin typeface="Times New Roman"/>
                <a:cs typeface="Times New Roman"/>
              </a:rPr>
              <a:t>1, </a:t>
            </a:r>
            <a:r>
              <a:rPr sz="750" i="1" dirty="0">
                <a:latin typeface="Times New Roman"/>
                <a:cs typeface="Times New Roman"/>
              </a:rPr>
              <a:t>n </a:t>
            </a:r>
            <a:r>
              <a:rPr sz="1950" spc="-7" baseline="-27777" dirty="0">
                <a:latin typeface="Symbol"/>
                <a:cs typeface="Symbol"/>
              </a:rPr>
              <a:t></a:t>
            </a:r>
            <a:r>
              <a:rPr sz="1950" spc="-7" baseline="-27777" dirty="0">
                <a:latin typeface="Times New Roman"/>
                <a:cs typeface="Times New Roman"/>
              </a:rPr>
              <a:t> </a:t>
            </a:r>
            <a:r>
              <a:rPr sz="1950" i="1" spc="22" baseline="12820" dirty="0">
                <a:latin typeface="Times New Roman"/>
                <a:cs typeface="Times New Roman"/>
              </a:rPr>
              <a:t>T</a:t>
            </a:r>
            <a:r>
              <a:rPr sz="750" i="1" spc="15" dirty="0">
                <a:latin typeface="Times New Roman"/>
                <a:cs typeface="Times New Roman"/>
              </a:rPr>
              <a:t>m</a:t>
            </a:r>
            <a:r>
              <a:rPr sz="750" spc="15" dirty="0">
                <a:latin typeface="Times New Roman"/>
                <a:cs typeface="Times New Roman"/>
              </a:rPr>
              <a:t>, </a:t>
            </a:r>
            <a:r>
              <a:rPr sz="750" i="1" spc="10" dirty="0">
                <a:latin typeface="Times New Roman"/>
                <a:cs typeface="Times New Roman"/>
              </a:rPr>
              <a:t>n</a:t>
            </a:r>
            <a:r>
              <a:rPr sz="750" spc="10" dirty="0">
                <a:latin typeface="Symbol"/>
                <a:cs typeface="Symbol"/>
              </a:rPr>
              <a:t></a:t>
            </a:r>
            <a:r>
              <a:rPr sz="750" spc="10" dirty="0">
                <a:latin typeface="Times New Roman"/>
                <a:cs typeface="Times New Roman"/>
              </a:rPr>
              <a:t>1 </a:t>
            </a:r>
            <a:r>
              <a:rPr sz="1950" spc="-7" baseline="12820" dirty="0">
                <a:latin typeface="Symbol"/>
                <a:cs typeface="Symbol"/>
              </a:rPr>
              <a:t></a:t>
            </a:r>
            <a:r>
              <a:rPr sz="1950" spc="-7" baseline="12820" dirty="0">
                <a:latin typeface="Times New Roman"/>
                <a:cs typeface="Times New Roman"/>
              </a:rPr>
              <a:t> </a:t>
            </a:r>
            <a:r>
              <a:rPr sz="1950" spc="-30" baseline="12820" dirty="0">
                <a:latin typeface="Times New Roman"/>
                <a:cs typeface="Times New Roman"/>
              </a:rPr>
              <a:t>2</a:t>
            </a:r>
            <a:r>
              <a:rPr sz="1950" i="1" spc="-30" baseline="12820" dirty="0">
                <a:latin typeface="Times New Roman"/>
                <a:cs typeface="Times New Roman"/>
              </a:rPr>
              <a:t>T</a:t>
            </a:r>
            <a:r>
              <a:rPr sz="750" i="1" spc="-20" dirty="0">
                <a:latin typeface="Times New Roman"/>
                <a:cs typeface="Times New Roman"/>
              </a:rPr>
              <a:t>m 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i="1" dirty="0">
                <a:latin typeface="Times New Roman"/>
                <a:cs typeface="Times New Roman"/>
              </a:rPr>
              <a:t>n </a:t>
            </a:r>
            <a:r>
              <a:rPr sz="1950" spc="-7" baseline="12820" dirty="0">
                <a:latin typeface="Symbol"/>
                <a:cs typeface="Symbol"/>
              </a:rPr>
              <a:t></a:t>
            </a:r>
            <a:r>
              <a:rPr sz="1950" spc="-7" baseline="12820" dirty="0">
                <a:latin typeface="Times New Roman"/>
                <a:cs typeface="Times New Roman"/>
              </a:rPr>
              <a:t> </a:t>
            </a:r>
            <a:r>
              <a:rPr sz="1950" i="1" spc="22" baseline="12820" dirty="0">
                <a:latin typeface="Times New Roman"/>
                <a:cs typeface="Times New Roman"/>
              </a:rPr>
              <a:t>T</a:t>
            </a:r>
            <a:r>
              <a:rPr sz="750" i="1" spc="15" dirty="0">
                <a:latin typeface="Times New Roman"/>
                <a:cs typeface="Times New Roman"/>
              </a:rPr>
              <a:t>m</a:t>
            </a:r>
            <a:r>
              <a:rPr sz="750" spc="15" dirty="0">
                <a:latin typeface="Times New Roman"/>
                <a:cs typeface="Times New Roman"/>
              </a:rPr>
              <a:t>, </a:t>
            </a:r>
            <a:r>
              <a:rPr sz="750" i="1" spc="10" dirty="0">
                <a:latin typeface="Times New Roman"/>
                <a:cs typeface="Times New Roman"/>
              </a:rPr>
              <a:t>n</a:t>
            </a:r>
            <a:r>
              <a:rPr sz="750" spc="10" dirty="0">
                <a:latin typeface="Symbol"/>
                <a:cs typeface="Symbol"/>
              </a:rPr>
              <a:t></a:t>
            </a:r>
            <a:r>
              <a:rPr sz="750" spc="10" dirty="0">
                <a:latin typeface="Times New Roman"/>
                <a:cs typeface="Times New Roman"/>
              </a:rPr>
              <a:t>1 </a:t>
            </a:r>
            <a:r>
              <a:rPr sz="1950" spc="-7" baseline="-27777" dirty="0">
                <a:latin typeface="Symbol"/>
                <a:cs typeface="Symbol"/>
              </a:rPr>
              <a:t></a:t>
            </a:r>
            <a:r>
              <a:rPr sz="1950" spc="-7" baseline="-27777" dirty="0">
                <a:latin typeface="Times New Roman"/>
                <a:cs typeface="Times New Roman"/>
              </a:rPr>
              <a:t> </a:t>
            </a:r>
            <a:r>
              <a:rPr sz="1950" i="1" spc="-352" baseline="12820" dirty="0">
                <a:latin typeface="Times New Roman"/>
                <a:cs typeface="Times New Roman"/>
              </a:rPr>
              <a:t>g</a:t>
            </a:r>
            <a:r>
              <a:rPr sz="1950" spc="-352" baseline="17094" dirty="0">
                <a:latin typeface="MT Extra"/>
                <a:cs typeface="MT Extra"/>
              </a:rPr>
              <a:t></a:t>
            </a:r>
            <a:r>
              <a:rPr sz="1950" spc="-352" baseline="1709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 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i="1" dirty="0">
                <a:latin typeface="Times New Roman"/>
                <a:cs typeface="Times New Roman"/>
              </a:rPr>
              <a:t>n </a:t>
            </a:r>
            <a:r>
              <a:rPr sz="1950" spc="-7" baseline="-27777" dirty="0">
                <a:latin typeface="Symbol"/>
                <a:cs typeface="Symbol"/>
              </a:rPr>
              <a:t></a:t>
            </a:r>
            <a:r>
              <a:rPr sz="1950" spc="277" baseline="-27777" dirty="0">
                <a:latin typeface="Times New Roman"/>
                <a:cs typeface="Times New Roman"/>
              </a:rPr>
              <a:t> </a:t>
            </a:r>
            <a:r>
              <a:rPr sz="1950" spc="-7" baseline="-27777" dirty="0">
                <a:latin typeface="Times New Roman"/>
                <a:cs typeface="Times New Roman"/>
              </a:rPr>
              <a:t>0</a:t>
            </a:r>
            <a:endParaRPr sz="1950" baseline="-27777">
              <a:latin typeface="Times New Roman"/>
              <a:cs typeface="Times New Roman"/>
            </a:endParaRPr>
          </a:p>
          <a:p>
            <a:pPr marL="176530" algn="ctr">
              <a:lnSpc>
                <a:spcPct val="100000"/>
              </a:lnSpc>
              <a:spcBef>
                <a:spcPts val="120"/>
              </a:spcBef>
              <a:tabLst>
                <a:tab pos="1843405" algn="l"/>
                <a:tab pos="3016885" algn="l"/>
              </a:tabLst>
            </a:pPr>
            <a:r>
              <a:rPr sz="1300" spc="15" dirty="0">
                <a:latin typeface="Symbol"/>
                <a:cs typeface="Symbol"/>
              </a:rPr>
              <a:t></a:t>
            </a:r>
            <a:r>
              <a:rPr sz="1300" i="1" spc="15" dirty="0">
                <a:latin typeface="Times New Roman"/>
                <a:cs typeface="Times New Roman"/>
              </a:rPr>
              <a:t>x</a:t>
            </a:r>
            <a:r>
              <a:rPr sz="1300" i="1" spc="-204" dirty="0">
                <a:latin typeface="Times New Roman"/>
                <a:cs typeface="Times New Roman"/>
              </a:rPr>
              <a:t> </a:t>
            </a:r>
            <a:r>
              <a:rPr sz="1125" baseline="44444" dirty="0">
                <a:latin typeface="Times New Roman"/>
                <a:cs typeface="Times New Roman"/>
              </a:rPr>
              <a:t>2	</a:t>
            </a:r>
            <a:r>
              <a:rPr sz="1300" spc="15" dirty="0">
                <a:latin typeface="Symbol"/>
                <a:cs typeface="Symbol"/>
              </a:rPr>
              <a:t></a:t>
            </a:r>
            <a:r>
              <a:rPr sz="1300" i="1" spc="15" dirty="0">
                <a:latin typeface="Times New Roman"/>
                <a:cs typeface="Times New Roman"/>
              </a:rPr>
              <a:t>y</a:t>
            </a:r>
            <a:r>
              <a:rPr sz="1300" i="1" spc="-180" dirty="0">
                <a:latin typeface="Times New Roman"/>
                <a:cs typeface="Times New Roman"/>
              </a:rPr>
              <a:t> </a:t>
            </a:r>
            <a:r>
              <a:rPr sz="1125" baseline="44444" dirty="0">
                <a:latin typeface="Times New Roman"/>
                <a:cs typeface="Times New Roman"/>
              </a:rPr>
              <a:t>2	</a:t>
            </a:r>
            <a:r>
              <a:rPr sz="1300" i="1" spc="-5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8236" y="5252211"/>
            <a:ext cx="6313805" cy="7327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4"/>
              </a:spcBef>
            </a:pP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b="1" i="1" spc="-10" dirty="0">
                <a:latin typeface="Times New Roman"/>
                <a:cs typeface="Times New Roman"/>
              </a:rPr>
              <a:t>=1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b="1" i="1" spc="-15" dirty="0">
                <a:latin typeface="Times New Roman"/>
                <a:cs typeface="Times New Roman"/>
              </a:rPr>
              <a:t>2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00" b="1" i="1" spc="-15" dirty="0">
                <a:latin typeface="Times New Roman"/>
                <a:cs typeface="Times New Roman"/>
              </a:rPr>
              <a:t>3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. . . 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M-1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n </a:t>
            </a:r>
            <a:r>
              <a:rPr sz="1200" b="1" i="1" spc="-10" dirty="0">
                <a:latin typeface="Times New Roman"/>
                <a:cs typeface="Times New Roman"/>
              </a:rPr>
              <a:t>=1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b="1" i="1" spc="-15" dirty="0">
                <a:latin typeface="Times New Roman"/>
                <a:cs typeface="Times New Roman"/>
              </a:rPr>
              <a:t>2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00" b="1" i="1" spc="-15" dirty="0">
                <a:latin typeface="Times New Roman"/>
                <a:cs typeface="Times New Roman"/>
              </a:rPr>
              <a:t>3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. . . 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10" dirty="0">
                <a:latin typeface="Times New Roman"/>
                <a:cs typeface="Times New Roman"/>
              </a:rPr>
              <a:t>N-1</a:t>
            </a:r>
            <a:r>
              <a:rPr sz="1200" spc="-1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This </a:t>
            </a:r>
            <a:r>
              <a:rPr sz="1200" dirty="0">
                <a:latin typeface="Times New Roman"/>
                <a:cs typeface="Times New Roman"/>
              </a:rPr>
              <a:t>equation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identical to </a:t>
            </a:r>
            <a:r>
              <a:rPr sz="1200" dirty="0">
                <a:latin typeface="Times New Roman"/>
                <a:cs typeface="Times New Roman"/>
              </a:rPr>
              <a:t>Eq.(5.5) </a:t>
            </a:r>
            <a:r>
              <a:rPr sz="1200" spc="-10" dirty="0">
                <a:latin typeface="Times New Roman"/>
                <a:cs typeface="Times New Roman"/>
              </a:rPr>
              <a:t>obtained </a:t>
            </a:r>
            <a:r>
              <a:rPr sz="1200" dirty="0">
                <a:latin typeface="Times New Roman"/>
                <a:cs typeface="Times New Roman"/>
              </a:rPr>
              <a:t>earlier  </a:t>
            </a:r>
            <a:r>
              <a:rPr sz="1200" spc="-5" dirty="0">
                <a:latin typeface="Times New Roman"/>
                <a:cs typeface="Times New Roman"/>
              </a:rPr>
              <a:t>by replacing the derivatives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differential </a:t>
            </a:r>
            <a:r>
              <a:rPr sz="1200" dirty="0">
                <a:latin typeface="Times New Roman"/>
                <a:cs typeface="Times New Roman"/>
              </a:rPr>
              <a:t>equation </a:t>
            </a:r>
            <a:r>
              <a:rPr sz="1200" spc="-5" dirty="0">
                <a:latin typeface="Times New Roman"/>
                <a:cs typeface="Times New Roman"/>
              </a:rPr>
              <a:t>by differences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spc="-10" dirty="0">
                <a:latin typeface="Times New Roman"/>
                <a:cs typeface="Times New Roman"/>
              </a:rPr>
              <a:t>interior </a:t>
            </a:r>
            <a:r>
              <a:rPr sz="1200" spc="-5" dirty="0">
                <a:latin typeface="Times New Roman"/>
                <a:cs typeface="Times New Roman"/>
              </a:rPr>
              <a:t>node </a:t>
            </a:r>
            <a:r>
              <a:rPr sz="1200" spc="-15" dirty="0">
                <a:latin typeface="Times New Roman"/>
                <a:cs typeface="Times New Roman"/>
              </a:rPr>
              <a:t>(</a:t>
            </a:r>
            <a:r>
              <a:rPr sz="1200" b="1" i="1" spc="-15" dirty="0">
                <a:latin typeface="Times New Roman"/>
                <a:cs typeface="Times New Roman"/>
              </a:rPr>
              <a:t>m</a:t>
            </a:r>
            <a:r>
              <a:rPr sz="1200" spc="-15" dirty="0">
                <a:latin typeface="Times New Roman"/>
                <a:cs typeface="Times New Roman"/>
              </a:rPr>
              <a:t>,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ts val="1370"/>
              </a:lnSpc>
              <a:spcBef>
                <a:spcPts val="2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Note2-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finite </a:t>
            </a:r>
            <a:r>
              <a:rPr sz="1200" spc="-5" dirty="0">
                <a:latin typeface="Times New Roman"/>
                <a:cs typeface="Times New Roman"/>
              </a:rPr>
              <a:t>difference </a:t>
            </a:r>
            <a:r>
              <a:rPr sz="1200" spc="-10" dirty="0">
                <a:latin typeface="Times New Roman"/>
                <a:cs typeface="Times New Roman"/>
              </a:rPr>
              <a:t>analysis, </a:t>
            </a:r>
            <a:r>
              <a:rPr sz="1200" dirty="0">
                <a:latin typeface="Times New Roman"/>
                <a:cs typeface="Times New Roman"/>
              </a:rPr>
              <a:t>usually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square mesh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spc="-10" dirty="0">
                <a:latin typeface="Times New Roman"/>
                <a:cs typeface="Times New Roman"/>
              </a:rPr>
              <a:t>for simplicity </a:t>
            </a:r>
            <a:r>
              <a:rPr sz="1200" spc="-5" dirty="0">
                <a:latin typeface="Times New Roman"/>
                <a:cs typeface="Times New Roman"/>
              </a:rPr>
              <a:t>(except when the  magnitudes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temperature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gradients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x-</a:t>
            </a:r>
            <a:r>
              <a:rPr sz="1200" b="1" i="1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y-</a:t>
            </a:r>
            <a:r>
              <a:rPr sz="1200" spc="-5" dirty="0">
                <a:latin typeface="Times New Roman"/>
                <a:cs typeface="Times New Roman"/>
              </a:rPr>
              <a:t>directions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very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different),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and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thus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</a:t>
            </a:r>
            <a:r>
              <a:rPr sz="1200" b="1" i="1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b="1" spc="5" dirty="0">
                <a:latin typeface="Times New Roman"/>
                <a:cs typeface="Times New Roman"/>
              </a:rPr>
              <a:t>Δ</a:t>
            </a:r>
            <a:r>
              <a:rPr sz="1200" b="1" i="1" spc="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8236" y="5953252"/>
            <a:ext cx="4890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taken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same. Then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 </a:t>
            </a:r>
            <a:r>
              <a:rPr sz="1200" b="1" i="1" spc="-5" dirty="0">
                <a:latin typeface="Times New Roman"/>
                <a:cs typeface="Times New Roman"/>
              </a:rPr>
              <a:t>= l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relation above simplifies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880484" y="6415532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254" y="0"/>
                </a:lnTo>
              </a:path>
            </a:pathLst>
          </a:custGeom>
          <a:ln w="71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434332" y="6279388"/>
            <a:ext cx="12084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2295" algn="l"/>
              </a:tabLst>
            </a:pP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0	</a:t>
            </a:r>
            <a:r>
              <a:rPr sz="1300" spc="-5" dirty="0">
                <a:latin typeface="MT Extra"/>
                <a:cs typeface="MT Extra"/>
              </a:rPr>
              <a:t></a:t>
            </a:r>
            <a:r>
              <a:rPr sz="1300" spc="-19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(5.14)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80764" y="6407404"/>
            <a:ext cx="990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i="1" spc="-5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04715" y="6081267"/>
            <a:ext cx="1943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50" i="1" spc="-7" baseline="-25641" dirty="0">
                <a:latin typeface="Times New Roman"/>
                <a:cs typeface="Times New Roman"/>
              </a:rPr>
              <a:t>l</a:t>
            </a:r>
            <a:r>
              <a:rPr sz="1950" i="1" spc="-262" baseline="-256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88740" y="6154420"/>
            <a:ext cx="1047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i="1" spc="-465" dirty="0">
                <a:latin typeface="Times New Roman"/>
                <a:cs typeface="Times New Roman"/>
              </a:rPr>
              <a:t>g</a:t>
            </a:r>
            <a:r>
              <a:rPr sz="1950" spc="-7" baseline="2136" dirty="0">
                <a:latin typeface="MT Extra"/>
                <a:cs typeface="MT Extra"/>
              </a:rPr>
              <a:t></a:t>
            </a:r>
            <a:endParaRPr sz="1950" baseline="2136">
              <a:latin typeface="MT Extra"/>
              <a:cs typeface="MT Extr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989323" y="6262623"/>
            <a:ext cx="20193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i="1" dirty="0">
                <a:latin typeface="Times New Roman"/>
                <a:cs typeface="Times New Roman"/>
              </a:rPr>
              <a:t>m</a:t>
            </a:r>
            <a:r>
              <a:rPr sz="750" i="1" spc="-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65275" y="6322060"/>
            <a:ext cx="28035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50" i="1" spc="15" baseline="14957" dirty="0">
                <a:latin typeface="Times New Roman"/>
                <a:cs typeface="Times New Roman"/>
              </a:rPr>
              <a:t>T</a:t>
            </a:r>
            <a:r>
              <a:rPr sz="750" i="1" spc="10" dirty="0">
                <a:latin typeface="Times New Roman"/>
                <a:cs typeface="Times New Roman"/>
              </a:rPr>
              <a:t>m</a:t>
            </a:r>
            <a:r>
              <a:rPr sz="750" i="1" spc="-114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Symbol"/>
                <a:cs typeface="Symbol"/>
              </a:rPr>
              <a:t></a:t>
            </a:r>
            <a:r>
              <a:rPr sz="750" spc="-10" dirty="0">
                <a:latin typeface="Times New Roman"/>
                <a:cs typeface="Times New Roman"/>
              </a:rPr>
              <a:t>1,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n</a:t>
            </a:r>
            <a:r>
              <a:rPr sz="750" i="1" spc="105" dirty="0">
                <a:latin typeface="Times New Roman"/>
                <a:cs typeface="Times New Roman"/>
              </a:rPr>
              <a:t> </a:t>
            </a:r>
            <a:r>
              <a:rPr sz="1950" spc="-7" baseline="14957" dirty="0">
                <a:latin typeface="Symbol"/>
                <a:cs typeface="Symbol"/>
              </a:rPr>
              <a:t></a:t>
            </a:r>
            <a:r>
              <a:rPr sz="1950" spc="-44" baseline="14957" dirty="0">
                <a:latin typeface="Times New Roman"/>
                <a:cs typeface="Times New Roman"/>
              </a:rPr>
              <a:t> </a:t>
            </a:r>
            <a:r>
              <a:rPr sz="1950" i="1" spc="-7" baseline="14957" dirty="0">
                <a:latin typeface="Times New Roman"/>
                <a:cs typeface="Times New Roman"/>
              </a:rPr>
              <a:t>T</a:t>
            </a:r>
            <a:r>
              <a:rPr sz="750" i="1" spc="-5" dirty="0">
                <a:latin typeface="Times New Roman"/>
                <a:cs typeface="Times New Roman"/>
              </a:rPr>
              <a:t>m</a:t>
            </a:r>
            <a:r>
              <a:rPr sz="750" i="1" spc="-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n</a:t>
            </a:r>
            <a:r>
              <a:rPr sz="750" i="1" spc="-110" dirty="0">
                <a:latin typeface="Times New Roman"/>
                <a:cs typeface="Times New Roman"/>
              </a:rPr>
              <a:t> </a:t>
            </a:r>
            <a:r>
              <a:rPr sz="750" spc="-15" dirty="0">
                <a:latin typeface="Symbol"/>
                <a:cs typeface="Symbol"/>
              </a:rPr>
              <a:t></a:t>
            </a:r>
            <a:r>
              <a:rPr sz="750" spc="-15" dirty="0">
                <a:latin typeface="Times New Roman"/>
                <a:cs typeface="Times New Roman"/>
              </a:rPr>
              <a:t>1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1950" spc="-7" baseline="14957" dirty="0">
                <a:latin typeface="Symbol"/>
                <a:cs typeface="Symbol"/>
              </a:rPr>
              <a:t></a:t>
            </a:r>
            <a:r>
              <a:rPr sz="1950" spc="-52" baseline="14957" dirty="0">
                <a:latin typeface="Times New Roman"/>
                <a:cs typeface="Times New Roman"/>
              </a:rPr>
              <a:t> </a:t>
            </a:r>
            <a:r>
              <a:rPr sz="1950" i="1" spc="-7" baseline="14957" dirty="0">
                <a:latin typeface="Times New Roman"/>
                <a:cs typeface="Times New Roman"/>
              </a:rPr>
              <a:t>T</a:t>
            </a:r>
            <a:r>
              <a:rPr sz="750" i="1" spc="-5" dirty="0">
                <a:latin typeface="Times New Roman"/>
                <a:cs typeface="Times New Roman"/>
              </a:rPr>
              <a:t>m</a:t>
            </a:r>
            <a:r>
              <a:rPr sz="750" i="1" spc="-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Symbol"/>
                <a:cs typeface="Symbol"/>
              </a:rPr>
              <a:t></a:t>
            </a:r>
            <a:r>
              <a:rPr sz="750" dirty="0">
                <a:latin typeface="Times New Roman"/>
                <a:cs typeface="Times New Roman"/>
              </a:rPr>
              <a:t>1,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n</a:t>
            </a:r>
            <a:r>
              <a:rPr sz="750" i="1" spc="105" dirty="0">
                <a:latin typeface="Times New Roman"/>
                <a:cs typeface="Times New Roman"/>
              </a:rPr>
              <a:t> </a:t>
            </a:r>
            <a:r>
              <a:rPr sz="1950" spc="-7" baseline="14957" dirty="0">
                <a:latin typeface="Symbol"/>
                <a:cs typeface="Symbol"/>
              </a:rPr>
              <a:t></a:t>
            </a:r>
            <a:r>
              <a:rPr sz="1950" spc="-44" baseline="14957" dirty="0">
                <a:latin typeface="Times New Roman"/>
                <a:cs typeface="Times New Roman"/>
              </a:rPr>
              <a:t> </a:t>
            </a:r>
            <a:r>
              <a:rPr sz="1950" i="1" spc="-7" baseline="14957" dirty="0">
                <a:latin typeface="Times New Roman"/>
                <a:cs typeface="Times New Roman"/>
              </a:rPr>
              <a:t>T</a:t>
            </a:r>
            <a:r>
              <a:rPr sz="750" i="1" spc="-5" dirty="0">
                <a:latin typeface="Times New Roman"/>
                <a:cs typeface="Times New Roman"/>
              </a:rPr>
              <a:t>m</a:t>
            </a:r>
            <a:r>
              <a:rPr sz="750" i="1" spc="-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n</a:t>
            </a:r>
            <a:r>
              <a:rPr sz="750" i="1" spc="-110" dirty="0">
                <a:latin typeface="Times New Roman"/>
                <a:cs typeface="Times New Roman"/>
              </a:rPr>
              <a:t> </a:t>
            </a:r>
            <a:r>
              <a:rPr sz="750" spc="-15" dirty="0">
                <a:latin typeface="Symbol"/>
                <a:cs typeface="Symbol"/>
              </a:rPr>
              <a:t></a:t>
            </a:r>
            <a:r>
              <a:rPr sz="750" spc="-15" dirty="0">
                <a:latin typeface="Times New Roman"/>
                <a:cs typeface="Times New Roman"/>
              </a:rPr>
              <a:t>1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1950" spc="-7" baseline="14957" dirty="0">
                <a:latin typeface="Symbol"/>
                <a:cs typeface="Symbol"/>
              </a:rPr>
              <a:t></a:t>
            </a:r>
            <a:r>
              <a:rPr sz="1950" spc="22" baseline="14957" dirty="0">
                <a:latin typeface="Times New Roman"/>
                <a:cs typeface="Times New Roman"/>
              </a:rPr>
              <a:t> </a:t>
            </a:r>
            <a:r>
              <a:rPr sz="1950" spc="-7" baseline="14957" dirty="0">
                <a:latin typeface="Times New Roman"/>
                <a:cs typeface="Times New Roman"/>
              </a:rPr>
              <a:t>4</a:t>
            </a:r>
            <a:r>
              <a:rPr sz="1950" i="1" spc="-7" baseline="14957" dirty="0">
                <a:latin typeface="Times New Roman"/>
                <a:cs typeface="Times New Roman"/>
              </a:rPr>
              <a:t>T</a:t>
            </a:r>
            <a:r>
              <a:rPr sz="750" i="1" spc="-5" dirty="0">
                <a:latin typeface="Times New Roman"/>
                <a:cs typeface="Times New Roman"/>
              </a:rPr>
              <a:t>m</a:t>
            </a:r>
            <a:r>
              <a:rPr sz="750" i="1" spc="-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n</a:t>
            </a:r>
            <a:r>
              <a:rPr sz="750" i="1" spc="105" dirty="0">
                <a:latin typeface="Times New Roman"/>
                <a:cs typeface="Times New Roman"/>
              </a:rPr>
              <a:t> </a:t>
            </a:r>
            <a:r>
              <a:rPr sz="1950" spc="-7" baseline="14957" dirty="0">
                <a:latin typeface="Symbol"/>
                <a:cs typeface="Symbol"/>
              </a:rPr>
              <a:t></a:t>
            </a:r>
            <a:endParaRPr sz="1950" baseline="14957">
              <a:latin typeface="Symbol"/>
              <a:cs typeface="Symbo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18236" y="6593332"/>
            <a:ext cx="6313805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Note3-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finite </a:t>
            </a:r>
            <a:r>
              <a:rPr sz="1200" spc="-5" dirty="0">
                <a:latin typeface="Times New Roman"/>
                <a:cs typeface="Times New Roman"/>
              </a:rPr>
              <a:t>difference formulation </a:t>
            </a:r>
            <a:r>
              <a:rPr sz="1200" spc="5" dirty="0">
                <a:latin typeface="Times New Roman"/>
                <a:cs typeface="Times New Roman"/>
              </a:rPr>
              <a:t>of an </a:t>
            </a:r>
            <a:r>
              <a:rPr sz="1200" spc="-5" dirty="0">
                <a:latin typeface="Times New Roman"/>
                <a:cs typeface="Times New Roman"/>
              </a:rPr>
              <a:t>interior node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obtained by </a:t>
            </a:r>
            <a:r>
              <a:rPr sz="1200" i="1" spc="-5" dirty="0">
                <a:latin typeface="Times New Roman"/>
                <a:cs typeface="Times New Roman"/>
              </a:rPr>
              <a:t>adding the temperatures of  the </a:t>
            </a:r>
            <a:r>
              <a:rPr sz="1200" i="1" spc="5" dirty="0">
                <a:latin typeface="Times New Roman"/>
                <a:cs typeface="Times New Roman"/>
              </a:rPr>
              <a:t>four </a:t>
            </a:r>
            <a:r>
              <a:rPr sz="1200" i="1" spc="-5" dirty="0">
                <a:latin typeface="Times New Roman"/>
                <a:cs typeface="Times New Roman"/>
              </a:rPr>
              <a:t>nearest </a:t>
            </a:r>
            <a:r>
              <a:rPr sz="1200" i="1" dirty="0">
                <a:latin typeface="Times New Roman"/>
                <a:cs typeface="Times New Roman"/>
              </a:rPr>
              <a:t>neighbors </a:t>
            </a:r>
            <a:r>
              <a:rPr sz="1200" i="1" spc="-5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node</a:t>
            </a:r>
            <a:r>
              <a:rPr sz="1200" i="1" spc="-5" dirty="0">
                <a:latin typeface="Times New Roman"/>
                <a:cs typeface="Times New Roman"/>
              </a:rPr>
              <a:t>, subtracting </a:t>
            </a:r>
            <a:r>
              <a:rPr sz="1200" i="1" spc="5" dirty="0">
                <a:latin typeface="Times New Roman"/>
                <a:cs typeface="Times New Roman"/>
              </a:rPr>
              <a:t>four </a:t>
            </a:r>
            <a:r>
              <a:rPr sz="1200" i="1" spc="-5" dirty="0">
                <a:latin typeface="Times New Roman"/>
                <a:cs typeface="Times New Roman"/>
              </a:rPr>
              <a:t>times the temperature of the </a:t>
            </a:r>
            <a:r>
              <a:rPr sz="1200" spc="-5" dirty="0">
                <a:latin typeface="Times New Roman"/>
                <a:cs typeface="Times New Roman"/>
              </a:rPr>
              <a:t>node </a:t>
            </a:r>
            <a:r>
              <a:rPr sz="1200" i="1" dirty="0">
                <a:latin typeface="Times New Roman"/>
                <a:cs typeface="Times New Roman"/>
              </a:rPr>
              <a:t>itself, </a:t>
            </a:r>
            <a:r>
              <a:rPr sz="1200" i="1" spc="-10" dirty="0">
                <a:latin typeface="Times New Roman"/>
                <a:cs typeface="Times New Roman"/>
              </a:rPr>
              <a:t>and  </a:t>
            </a:r>
            <a:r>
              <a:rPr sz="1200" i="1" spc="-5" dirty="0">
                <a:latin typeface="Times New Roman"/>
                <a:cs typeface="Times New Roman"/>
              </a:rPr>
              <a:t>adding the heat generation term.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0" dirty="0">
                <a:latin typeface="Times New Roman"/>
                <a:cs typeface="Times New Roman"/>
              </a:rPr>
              <a:t>also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expressed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this </a:t>
            </a:r>
            <a:r>
              <a:rPr sz="1200" dirty="0">
                <a:latin typeface="Times New Roman"/>
                <a:cs typeface="Times New Roman"/>
              </a:rPr>
              <a:t>form </a:t>
            </a:r>
            <a:r>
              <a:rPr sz="1200" spc="-5" dirty="0">
                <a:latin typeface="Times New Roman"/>
                <a:cs typeface="Times New Roman"/>
              </a:rPr>
              <a:t>(which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easy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remember)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539299" y="7392987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825" y="0"/>
                </a:lnTo>
              </a:path>
            </a:pathLst>
          </a:custGeom>
          <a:ln w="7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092955" y="7259458"/>
            <a:ext cx="120142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82295" algn="l"/>
              </a:tabLst>
            </a:pPr>
            <a:r>
              <a:rPr sz="1250" spc="15" dirty="0">
                <a:latin typeface="Symbol"/>
                <a:cs typeface="Symbol"/>
              </a:rPr>
              <a:t></a:t>
            </a:r>
            <a:r>
              <a:rPr sz="1250" spc="8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0	</a:t>
            </a:r>
            <a:r>
              <a:rPr sz="1250" spc="30" dirty="0">
                <a:latin typeface="MT Extra"/>
                <a:cs typeface="MT Extra"/>
              </a:rPr>
              <a:t></a:t>
            </a:r>
            <a:r>
              <a:rPr sz="1250" spc="-175" dirty="0">
                <a:latin typeface="Times New Roman"/>
                <a:cs typeface="Times New Roman"/>
              </a:rPr>
              <a:t> </a:t>
            </a:r>
            <a:r>
              <a:rPr sz="1250" spc="40" dirty="0">
                <a:latin typeface="Times New Roman"/>
                <a:cs typeface="Times New Roman"/>
              </a:rPr>
              <a:t>(5.15)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385820" y="7259458"/>
            <a:ext cx="11493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5" dirty="0">
                <a:latin typeface="Symbol"/>
                <a:cs typeface="Symbol"/>
              </a:rPr>
              <a:t>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39388" y="7384426"/>
            <a:ext cx="9779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i="1" spc="10" dirty="0">
                <a:latin typeface="Times New Roman"/>
                <a:cs typeface="Times New Roman"/>
              </a:rPr>
              <a:t>k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866388" y="7082674"/>
            <a:ext cx="19113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i="1" spc="7" baseline="-24444" dirty="0">
                <a:latin typeface="Times New Roman"/>
                <a:cs typeface="Times New Roman"/>
              </a:rPr>
              <a:t>l</a:t>
            </a:r>
            <a:r>
              <a:rPr sz="1875" i="1" spc="-270" baseline="-24444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547364" y="7152778"/>
            <a:ext cx="104139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i="1" spc="-434" dirty="0">
                <a:latin typeface="Times New Roman"/>
                <a:cs typeface="Times New Roman"/>
              </a:rPr>
              <a:t>g</a:t>
            </a:r>
            <a:r>
              <a:rPr sz="1875" spc="15" baseline="2222" dirty="0">
                <a:latin typeface="MT Extra"/>
                <a:cs typeface="MT Extra"/>
              </a:rPr>
              <a:t></a:t>
            </a:r>
            <a:endParaRPr sz="1875" baseline="2222">
              <a:latin typeface="MT Extra"/>
              <a:cs typeface="MT Extr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647947" y="7263338"/>
            <a:ext cx="21399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i="1" dirty="0">
                <a:latin typeface="Times New Roman"/>
                <a:cs typeface="Times New Roman"/>
              </a:rPr>
              <a:t>nod</a:t>
            </a:r>
            <a:r>
              <a:rPr sz="750" i="1" spc="-5" dirty="0">
                <a:latin typeface="Times New Roman"/>
                <a:cs typeface="Times New Roman"/>
              </a:rPr>
              <a:t>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65275" y="7299082"/>
            <a:ext cx="230378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i="1" baseline="13333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left </a:t>
            </a:r>
            <a:r>
              <a:rPr sz="1875" spc="22" baseline="13333" dirty="0">
                <a:latin typeface="Symbol"/>
                <a:cs typeface="Symbol"/>
              </a:rPr>
              <a:t></a:t>
            </a:r>
            <a:r>
              <a:rPr sz="1875" spc="22" baseline="13333" dirty="0">
                <a:latin typeface="Times New Roman"/>
                <a:cs typeface="Times New Roman"/>
              </a:rPr>
              <a:t> </a:t>
            </a:r>
            <a:r>
              <a:rPr sz="1875" i="1" spc="7" baseline="13333" dirty="0">
                <a:latin typeface="Times New Roman"/>
                <a:cs typeface="Times New Roman"/>
              </a:rPr>
              <a:t>T</a:t>
            </a:r>
            <a:r>
              <a:rPr sz="750" i="1" spc="5" dirty="0">
                <a:latin typeface="Times New Roman"/>
                <a:cs typeface="Times New Roman"/>
              </a:rPr>
              <a:t>top </a:t>
            </a:r>
            <a:r>
              <a:rPr sz="1875" spc="22" baseline="13333" dirty="0">
                <a:latin typeface="Symbol"/>
                <a:cs typeface="Symbol"/>
              </a:rPr>
              <a:t></a:t>
            </a:r>
            <a:r>
              <a:rPr sz="1875" spc="22" baseline="13333" dirty="0">
                <a:latin typeface="Times New Roman"/>
                <a:cs typeface="Times New Roman"/>
              </a:rPr>
              <a:t> </a:t>
            </a:r>
            <a:r>
              <a:rPr sz="1875" i="1" spc="7" baseline="13333" dirty="0">
                <a:latin typeface="Times New Roman"/>
                <a:cs typeface="Times New Roman"/>
              </a:rPr>
              <a:t>T</a:t>
            </a:r>
            <a:r>
              <a:rPr sz="750" i="1" spc="5" dirty="0">
                <a:latin typeface="Times New Roman"/>
                <a:cs typeface="Times New Roman"/>
              </a:rPr>
              <a:t>right </a:t>
            </a:r>
            <a:r>
              <a:rPr sz="1875" spc="22" baseline="13333" dirty="0">
                <a:latin typeface="Symbol"/>
                <a:cs typeface="Symbol"/>
              </a:rPr>
              <a:t></a:t>
            </a:r>
            <a:r>
              <a:rPr sz="1875" spc="22" baseline="13333" dirty="0">
                <a:latin typeface="Times New Roman"/>
                <a:cs typeface="Times New Roman"/>
              </a:rPr>
              <a:t> </a:t>
            </a:r>
            <a:r>
              <a:rPr sz="1875" i="1" baseline="13333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bottom </a:t>
            </a:r>
            <a:r>
              <a:rPr sz="1875" spc="22" baseline="13333" dirty="0">
                <a:latin typeface="Symbol"/>
                <a:cs typeface="Symbol"/>
              </a:rPr>
              <a:t></a:t>
            </a:r>
            <a:r>
              <a:rPr sz="1875" spc="-195" baseline="13333" dirty="0">
                <a:latin typeface="Times New Roman"/>
                <a:cs typeface="Times New Roman"/>
              </a:rPr>
              <a:t> </a:t>
            </a:r>
            <a:r>
              <a:rPr sz="1875" spc="7" baseline="13333" dirty="0">
                <a:latin typeface="Times New Roman"/>
                <a:cs typeface="Times New Roman"/>
              </a:rPr>
              <a:t>4</a:t>
            </a:r>
            <a:r>
              <a:rPr sz="1875" i="1" spc="7" baseline="13333" dirty="0">
                <a:latin typeface="Times New Roman"/>
                <a:cs typeface="Times New Roman"/>
              </a:rPr>
              <a:t>T</a:t>
            </a:r>
            <a:r>
              <a:rPr sz="750" i="1" spc="5" dirty="0">
                <a:latin typeface="Times New Roman"/>
                <a:cs typeface="Times New Roman"/>
              </a:rPr>
              <a:t>node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18236" y="7568692"/>
            <a:ext cx="6316345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Note4-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When there </a:t>
            </a:r>
            <a:r>
              <a:rPr sz="1200" spc="-15" dirty="0">
                <a:latin typeface="Times New Roman"/>
                <a:cs typeface="Times New Roman"/>
              </a:rPr>
              <a:t>is no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generation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medium,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finite </a:t>
            </a:r>
            <a:r>
              <a:rPr sz="1200" spc="-5" dirty="0">
                <a:latin typeface="Times New Roman"/>
                <a:cs typeface="Times New Roman"/>
              </a:rPr>
              <a:t>difference </a:t>
            </a:r>
            <a:r>
              <a:rPr sz="1200" dirty="0">
                <a:latin typeface="Times New Roman"/>
                <a:cs typeface="Times New Roman"/>
              </a:rPr>
              <a:t>equation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interior  </a:t>
            </a:r>
            <a:r>
              <a:rPr sz="1200" spc="-5" dirty="0">
                <a:latin typeface="Times New Roman"/>
                <a:cs typeface="Times New Roman"/>
              </a:rPr>
              <a:t>node </a:t>
            </a:r>
            <a:r>
              <a:rPr sz="1200" spc="-10" dirty="0">
                <a:latin typeface="Times New Roman"/>
                <a:cs typeface="Times New Roman"/>
              </a:rPr>
              <a:t>further </a:t>
            </a:r>
            <a:r>
              <a:rPr sz="1200" spc="-5" dirty="0">
                <a:latin typeface="Times New Roman"/>
                <a:cs typeface="Times New Roman"/>
              </a:rPr>
              <a:t>simplifies </a:t>
            </a:r>
            <a:r>
              <a:rPr sz="1200" spc="10" dirty="0">
                <a:latin typeface="Times New Roman"/>
                <a:cs typeface="Times New Roman"/>
              </a:rPr>
              <a:t>to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be;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603438" y="8191563"/>
            <a:ext cx="1689100" cy="0"/>
          </a:xfrm>
          <a:custGeom>
            <a:avLst/>
            <a:gdLst/>
            <a:ahLst/>
            <a:cxnLst/>
            <a:rect l="l" t="t" r="r" b="b"/>
            <a:pathLst>
              <a:path w="1689100">
                <a:moveTo>
                  <a:pt x="0" y="0"/>
                </a:moveTo>
                <a:lnTo>
                  <a:pt x="1688782" y="0"/>
                </a:lnTo>
              </a:path>
            </a:pathLst>
          </a:custGeom>
          <a:ln w="7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395220" y="8183002"/>
            <a:ext cx="107314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5" dirty="0">
                <a:latin typeface="Times New Roman"/>
                <a:cs typeface="Times New Roman"/>
              </a:rPr>
              <a:t>4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101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3626611" y="8058034"/>
            <a:ext cx="63500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30" dirty="0">
                <a:latin typeface="MT Extra"/>
                <a:cs typeface="MT Extra"/>
              </a:rPr>
              <a:t></a:t>
            </a:r>
            <a:r>
              <a:rPr sz="1250" spc="-170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Times New Roman"/>
                <a:cs typeface="Times New Roman"/>
              </a:rPr>
              <a:t>(5.16)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182116" y="8165545"/>
            <a:ext cx="21399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i="1" dirty="0">
                <a:latin typeface="Times New Roman"/>
                <a:cs typeface="Times New Roman"/>
              </a:rPr>
              <a:t>nod</a:t>
            </a:r>
            <a:r>
              <a:rPr sz="750" i="1" spc="-5" dirty="0">
                <a:latin typeface="Times New Roman"/>
                <a:cs typeface="Times New Roman"/>
              </a:rPr>
              <a:t>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90675" y="8058034"/>
            <a:ext cx="11620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i="1" spc="15" dirty="0">
                <a:latin typeface="Times New Roman"/>
                <a:cs typeface="Times New Roman"/>
              </a:rPr>
              <a:t>T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421891" y="7975738"/>
            <a:ext cx="186372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spc="22" baseline="-28888" dirty="0">
                <a:latin typeface="Symbol"/>
                <a:cs typeface="Symbol"/>
              </a:rPr>
              <a:t></a:t>
            </a:r>
            <a:r>
              <a:rPr sz="1875" spc="22" baseline="-28888" dirty="0">
                <a:latin typeface="Times New Roman"/>
                <a:cs typeface="Times New Roman"/>
              </a:rPr>
              <a:t> </a:t>
            </a:r>
            <a:r>
              <a:rPr sz="1875" i="1" spc="7" baseline="15555" dirty="0">
                <a:latin typeface="Times New Roman"/>
                <a:cs typeface="Times New Roman"/>
              </a:rPr>
              <a:t>T</a:t>
            </a:r>
            <a:r>
              <a:rPr sz="750" i="1" spc="5" dirty="0">
                <a:latin typeface="Times New Roman"/>
                <a:cs typeface="Times New Roman"/>
              </a:rPr>
              <a:t>left </a:t>
            </a:r>
            <a:r>
              <a:rPr sz="1875" spc="22" baseline="15555" dirty="0">
                <a:latin typeface="Symbol"/>
                <a:cs typeface="Symbol"/>
              </a:rPr>
              <a:t></a:t>
            </a:r>
            <a:r>
              <a:rPr sz="1875" spc="22" baseline="15555" dirty="0">
                <a:latin typeface="Times New Roman"/>
                <a:cs typeface="Times New Roman"/>
              </a:rPr>
              <a:t> </a:t>
            </a:r>
            <a:r>
              <a:rPr sz="1875" i="1" baseline="15555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top </a:t>
            </a:r>
            <a:r>
              <a:rPr sz="1875" spc="22" baseline="15555" dirty="0">
                <a:latin typeface="Symbol"/>
                <a:cs typeface="Symbol"/>
              </a:rPr>
              <a:t></a:t>
            </a:r>
            <a:r>
              <a:rPr sz="1875" spc="22" baseline="15555" dirty="0">
                <a:latin typeface="Times New Roman"/>
                <a:cs typeface="Times New Roman"/>
              </a:rPr>
              <a:t> </a:t>
            </a:r>
            <a:r>
              <a:rPr sz="1875" i="1" spc="7" baseline="15555" dirty="0">
                <a:latin typeface="Times New Roman"/>
                <a:cs typeface="Times New Roman"/>
              </a:rPr>
              <a:t>T</a:t>
            </a:r>
            <a:r>
              <a:rPr sz="750" i="1" spc="5" dirty="0">
                <a:latin typeface="Times New Roman"/>
                <a:cs typeface="Times New Roman"/>
              </a:rPr>
              <a:t>right </a:t>
            </a:r>
            <a:r>
              <a:rPr sz="1875" spc="22" baseline="15555" dirty="0">
                <a:latin typeface="Symbol"/>
                <a:cs typeface="Symbol"/>
              </a:rPr>
              <a:t></a:t>
            </a:r>
            <a:r>
              <a:rPr sz="1875" spc="-82" baseline="15555" dirty="0">
                <a:latin typeface="Times New Roman"/>
                <a:cs typeface="Times New Roman"/>
              </a:rPr>
              <a:t> </a:t>
            </a:r>
            <a:r>
              <a:rPr sz="1875" i="1" spc="7" baseline="15555" dirty="0">
                <a:latin typeface="Times New Roman"/>
                <a:cs typeface="Times New Roman"/>
              </a:rPr>
              <a:t>T</a:t>
            </a:r>
            <a:r>
              <a:rPr sz="750" i="1" spc="5" dirty="0">
                <a:latin typeface="Times New Roman"/>
                <a:cs typeface="Times New Roman"/>
              </a:rPr>
              <a:t>bottom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18236" y="8367267"/>
            <a:ext cx="6317615" cy="15951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0160" algn="just">
              <a:lnSpc>
                <a:spcPts val="1370"/>
              </a:lnSpc>
              <a:spcBef>
                <a:spcPts val="200"/>
              </a:spcBef>
            </a:pPr>
            <a:r>
              <a:rPr sz="1200" i="1" spc="-10" dirty="0">
                <a:latin typeface="Times New Roman"/>
                <a:cs typeface="Times New Roman"/>
              </a:rPr>
              <a:t>which </a:t>
            </a:r>
            <a:r>
              <a:rPr sz="1200" i="1" spc="-5" dirty="0">
                <a:latin typeface="Times New Roman"/>
                <a:cs typeface="Times New Roman"/>
              </a:rPr>
              <a:t>has the </a:t>
            </a:r>
            <a:r>
              <a:rPr sz="1200" i="1" dirty="0">
                <a:latin typeface="Times New Roman"/>
                <a:cs typeface="Times New Roman"/>
              </a:rPr>
              <a:t>interesting </a:t>
            </a:r>
            <a:r>
              <a:rPr sz="1200" i="1" spc="-5" dirty="0">
                <a:latin typeface="Times New Roman"/>
                <a:cs typeface="Times New Roman"/>
              </a:rPr>
              <a:t>interpretation that the temperature of each interior </a:t>
            </a:r>
            <a:r>
              <a:rPr sz="1200" spc="-5" dirty="0">
                <a:latin typeface="Times New Roman"/>
                <a:cs typeface="Times New Roman"/>
              </a:rPr>
              <a:t>node </a:t>
            </a:r>
            <a:r>
              <a:rPr sz="1200" i="1" spc="-5" dirty="0">
                <a:latin typeface="Times New Roman"/>
                <a:cs typeface="Times New Roman"/>
              </a:rPr>
              <a:t>is the </a:t>
            </a:r>
            <a:r>
              <a:rPr sz="1200" i="1" dirty="0">
                <a:latin typeface="Times New Roman"/>
                <a:cs typeface="Times New Roman"/>
              </a:rPr>
              <a:t>arithmetic  </a:t>
            </a:r>
            <a:r>
              <a:rPr sz="1200" i="1" spc="-5" dirty="0">
                <a:latin typeface="Times New Roman"/>
                <a:cs typeface="Times New Roman"/>
              </a:rPr>
              <a:t>average of the temperatures of the </a:t>
            </a:r>
            <a:r>
              <a:rPr sz="1200" i="1" spc="5" dirty="0">
                <a:latin typeface="Times New Roman"/>
                <a:cs typeface="Times New Roman"/>
              </a:rPr>
              <a:t>four </a:t>
            </a:r>
            <a:r>
              <a:rPr sz="1200" i="1" spc="-5" dirty="0">
                <a:latin typeface="Times New Roman"/>
                <a:cs typeface="Times New Roman"/>
              </a:rPr>
              <a:t>neighboring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nodes.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515"/>
              </a:lnSpc>
              <a:spcBef>
                <a:spcPts val="1090"/>
              </a:spcBef>
            </a:pPr>
            <a:r>
              <a:rPr sz="1300" b="1" i="1" dirty="0">
                <a:latin typeface="Times New Roman"/>
                <a:cs typeface="Times New Roman"/>
              </a:rPr>
              <a:t>5.4.2- </a:t>
            </a:r>
            <a:r>
              <a:rPr sz="1300" b="1" i="1" spc="-5" dirty="0">
                <a:latin typeface="Times New Roman"/>
                <a:cs typeface="Times New Roman"/>
              </a:rPr>
              <a:t>Energy Balance </a:t>
            </a:r>
            <a:r>
              <a:rPr sz="1300" b="1" i="1" spc="-10" dirty="0">
                <a:latin typeface="Times New Roman"/>
                <a:cs typeface="Times New Roman"/>
              </a:rPr>
              <a:t>Method </a:t>
            </a:r>
            <a:r>
              <a:rPr sz="1300" b="1" i="1" spc="-5" dirty="0">
                <a:latin typeface="Times New Roman"/>
                <a:cs typeface="Times New Roman"/>
              </a:rPr>
              <a:t>for The </a:t>
            </a:r>
            <a:r>
              <a:rPr sz="1300" b="1" i="1" spc="-10" dirty="0">
                <a:latin typeface="Times New Roman"/>
                <a:cs typeface="Times New Roman"/>
              </a:rPr>
              <a:t>Boundary</a:t>
            </a:r>
            <a:r>
              <a:rPr sz="1300" b="1" i="1" spc="95" dirty="0">
                <a:latin typeface="Times New Roman"/>
                <a:cs typeface="Times New Roman"/>
              </a:rPr>
              <a:t> </a:t>
            </a:r>
            <a:r>
              <a:rPr sz="1300" b="1" i="1" spc="-10" dirty="0">
                <a:latin typeface="Times New Roman"/>
                <a:cs typeface="Times New Roman"/>
              </a:rPr>
              <a:t>Nodes</a:t>
            </a:r>
            <a:endParaRPr sz="1300">
              <a:latin typeface="Times New Roman"/>
              <a:cs typeface="Times New Roman"/>
            </a:endParaRPr>
          </a:p>
          <a:p>
            <a:pPr marL="12700" marR="5080" indent="225425" algn="just">
              <a:lnSpc>
                <a:spcPct val="958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finite difference formulation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i="1" dirty="0">
                <a:latin typeface="Times New Roman"/>
                <a:cs typeface="Times New Roman"/>
              </a:rPr>
              <a:t>boundary </a:t>
            </a:r>
            <a:r>
              <a:rPr sz="1200" spc="-5" dirty="0">
                <a:latin typeface="Times New Roman"/>
                <a:cs typeface="Times New Roman"/>
              </a:rPr>
              <a:t>node</a:t>
            </a:r>
            <a:r>
              <a:rPr sz="1200" i="1" spc="-5" dirty="0">
                <a:latin typeface="Times New Roman"/>
                <a:cs typeface="Times New Roman"/>
              </a:rPr>
              <a:t>s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i="1" spc="-5" dirty="0">
                <a:latin typeface="Times New Roman"/>
                <a:cs typeface="Times New Roman"/>
              </a:rPr>
              <a:t>two-dimensional </a:t>
            </a:r>
            <a:r>
              <a:rPr sz="1200" dirty="0">
                <a:latin typeface="Times New Roman"/>
                <a:cs typeface="Times New Roman"/>
              </a:rPr>
              <a:t>problems 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similar to the development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dirty="0">
                <a:latin typeface="Times New Roman"/>
                <a:cs typeface="Times New Roman"/>
              </a:rPr>
              <a:t>one-dimensional </a:t>
            </a:r>
            <a:r>
              <a:rPr sz="1200" spc="-10" dirty="0">
                <a:latin typeface="Times New Roman"/>
                <a:cs typeface="Times New Roman"/>
              </a:rPr>
              <a:t>case </a:t>
            </a:r>
            <a:r>
              <a:rPr sz="1200" spc="-5" dirty="0">
                <a:latin typeface="Times New Roman"/>
                <a:cs typeface="Times New Roman"/>
              </a:rPr>
              <a:t>discussed earlier. </a:t>
            </a:r>
            <a:r>
              <a:rPr sz="1200" spc="-10" dirty="0">
                <a:latin typeface="Times New Roman"/>
                <a:cs typeface="Times New Roman"/>
              </a:rPr>
              <a:t>Again,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region </a:t>
            </a:r>
            <a:r>
              <a:rPr sz="1200" spc="-5" dirty="0">
                <a:latin typeface="Times New Roman"/>
                <a:cs typeface="Times New Roman"/>
              </a:rPr>
              <a:t>is  partitioned between the nodes by </a:t>
            </a:r>
            <a:r>
              <a:rPr sz="1200" spc="-10" dirty="0">
                <a:latin typeface="Times New Roman"/>
                <a:cs typeface="Times New Roman"/>
              </a:rPr>
              <a:t>forming </a:t>
            </a:r>
            <a:r>
              <a:rPr sz="1200" i="1" spc="-5" dirty="0">
                <a:latin typeface="Times New Roman"/>
                <a:cs typeface="Times New Roman"/>
              </a:rPr>
              <a:t>volume elements </a:t>
            </a:r>
            <a:r>
              <a:rPr sz="1200" spc="-5" dirty="0">
                <a:latin typeface="Times New Roman"/>
                <a:cs typeface="Times New Roman"/>
              </a:rPr>
              <a:t>around the nodes,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i="1" spc="-5" dirty="0">
                <a:latin typeface="Times New Roman"/>
                <a:cs typeface="Times New Roman"/>
              </a:rPr>
              <a:t>energy </a:t>
            </a:r>
            <a:r>
              <a:rPr sz="1200" i="1" dirty="0">
                <a:latin typeface="Times New Roman"/>
                <a:cs typeface="Times New Roman"/>
              </a:rPr>
              <a:t>balance </a:t>
            </a:r>
            <a:r>
              <a:rPr sz="1200" spc="-5" dirty="0">
                <a:latin typeface="Times New Roman"/>
                <a:cs typeface="Times New Roman"/>
              </a:rPr>
              <a:t>is  written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boundary </a:t>
            </a:r>
            <a:r>
              <a:rPr sz="1200" spc="-5" dirty="0">
                <a:latin typeface="Times New Roman"/>
                <a:cs typeface="Times New Roman"/>
              </a:rPr>
              <a:t>node. Various boundary conditions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10" dirty="0">
                <a:latin typeface="Times New Roman"/>
                <a:cs typeface="Times New Roman"/>
              </a:rPr>
              <a:t>handled </a:t>
            </a:r>
            <a:r>
              <a:rPr sz="1200" spc="-5" dirty="0">
                <a:latin typeface="Times New Roman"/>
                <a:cs typeface="Times New Roman"/>
              </a:rPr>
              <a:t>as discussed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 plane  </a:t>
            </a:r>
            <a:r>
              <a:rPr sz="1200" spc="-10" dirty="0">
                <a:latin typeface="Times New Roman"/>
                <a:cs typeface="Times New Roman"/>
              </a:rPr>
              <a:t>wall,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except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that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volume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elements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two-dimensional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case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involve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heat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transfer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936" y="339343"/>
            <a:ext cx="6416040" cy="381000"/>
            <a:chOff x="630936" y="339343"/>
            <a:chExt cx="6416040" cy="381000"/>
          </a:xfrm>
        </p:grpSpPr>
        <p:sp>
          <p:nvSpPr>
            <p:cNvPr id="3" name="object 3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904" y="339343"/>
              <a:ext cx="6291072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896" y="415543"/>
              <a:ext cx="6291072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936" y="491743"/>
              <a:ext cx="6288405" cy="228600"/>
            </a:xfrm>
            <a:custGeom>
              <a:avLst/>
              <a:gdLst/>
              <a:ahLst/>
              <a:cxnLst/>
              <a:rect l="l" t="t" r="r" b="b"/>
              <a:pathLst>
                <a:path w="6288405" h="228600">
                  <a:moveTo>
                    <a:pt x="6288023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88023" y="228600"/>
                  </a:lnTo>
                  <a:lnTo>
                    <a:pt x="6288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1791" y="692912"/>
            <a:ext cx="6303645" cy="2429510"/>
            <a:chOff x="621791" y="692912"/>
            <a:chExt cx="6303645" cy="2429510"/>
          </a:xfrm>
        </p:grpSpPr>
        <p:sp>
          <p:nvSpPr>
            <p:cNvPr id="13" name="object 13"/>
            <p:cNvSpPr/>
            <p:nvPr/>
          </p:nvSpPr>
          <p:spPr>
            <a:xfrm>
              <a:off x="621792" y="692911"/>
              <a:ext cx="6303645" cy="58419"/>
            </a:xfrm>
            <a:custGeom>
              <a:avLst/>
              <a:gdLst/>
              <a:ahLst/>
              <a:cxnLst/>
              <a:rect l="l" t="t" r="r" b="b"/>
              <a:pathLst>
                <a:path w="6303645" h="58420">
                  <a:moveTo>
                    <a:pt x="6303264" y="45720"/>
                  </a:moveTo>
                  <a:lnTo>
                    <a:pt x="0" y="45720"/>
                  </a:lnTo>
                  <a:lnTo>
                    <a:pt x="0" y="57912"/>
                  </a:lnTo>
                  <a:lnTo>
                    <a:pt x="6303264" y="57912"/>
                  </a:lnTo>
                  <a:lnTo>
                    <a:pt x="6303264" y="45720"/>
                  </a:lnTo>
                  <a:close/>
                </a:path>
                <a:path w="6303645" h="58420">
                  <a:moveTo>
                    <a:pt x="6303264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6303264" y="33528"/>
                  </a:lnTo>
                  <a:lnTo>
                    <a:pt x="6303264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935" y="775208"/>
              <a:ext cx="2856230" cy="2346960"/>
            </a:xfrm>
            <a:custGeom>
              <a:avLst/>
              <a:gdLst/>
              <a:ahLst/>
              <a:cxnLst/>
              <a:rect l="l" t="t" r="r" b="b"/>
              <a:pathLst>
                <a:path w="2856229" h="2346960">
                  <a:moveTo>
                    <a:pt x="2855976" y="0"/>
                  </a:moveTo>
                  <a:lnTo>
                    <a:pt x="0" y="0"/>
                  </a:lnTo>
                  <a:lnTo>
                    <a:pt x="0" y="2346960"/>
                  </a:lnTo>
                  <a:lnTo>
                    <a:pt x="2855976" y="2346960"/>
                  </a:lnTo>
                  <a:lnTo>
                    <a:pt x="2855976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16" name="object 16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4465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114465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192" y="10237343"/>
              <a:ext cx="6260465" cy="162560"/>
            </a:xfrm>
            <a:custGeom>
              <a:avLst/>
              <a:gdLst/>
              <a:ahLst/>
              <a:cxnLst/>
              <a:rect l="l" t="t" r="r" b="b"/>
              <a:pathLst>
                <a:path w="6260465" h="162559">
                  <a:moveTo>
                    <a:pt x="6259969" y="0"/>
                  </a:moveTo>
                  <a:lnTo>
                    <a:pt x="0" y="0"/>
                  </a:lnTo>
                  <a:lnTo>
                    <a:pt x="0" y="162102"/>
                  </a:lnTo>
                  <a:lnTo>
                    <a:pt x="6259969" y="162102"/>
                  </a:lnTo>
                  <a:lnTo>
                    <a:pt x="625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30936" y="747268"/>
            <a:ext cx="287401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ts val="1415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y-direction </a:t>
            </a:r>
            <a:r>
              <a:rPr sz="1200" spc="-5" dirty="0">
                <a:latin typeface="Times New Roman"/>
                <a:cs typeface="Times New Roman"/>
              </a:rPr>
              <a:t>as well as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x-direction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R="5080" algn="just">
              <a:lnSpc>
                <a:spcPct val="9570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under </a:t>
            </a:r>
            <a:r>
              <a:rPr sz="1200" i="1" spc="-5" dirty="0">
                <a:latin typeface="Times New Roman"/>
                <a:cs typeface="Times New Roman"/>
              </a:rPr>
              <a:t>steady </a:t>
            </a:r>
            <a:r>
              <a:rPr sz="1200" spc="-5" dirty="0">
                <a:latin typeface="Times New Roman"/>
                <a:cs typeface="Times New Roman"/>
              </a:rPr>
              <a:t>conditions, the  finite difference equation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node at that  boundary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obtained by writing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i="1" spc="-5" dirty="0">
                <a:latin typeface="Times New Roman"/>
                <a:cs typeface="Times New Roman"/>
              </a:rPr>
              <a:t>energy  balance </a:t>
            </a:r>
            <a:r>
              <a:rPr sz="1200" spc="5" dirty="0">
                <a:latin typeface="Times New Roman"/>
                <a:cs typeface="Times New Roman"/>
              </a:rPr>
              <a:t>on 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volume </a:t>
            </a:r>
            <a:r>
              <a:rPr sz="1200" spc="-5" dirty="0">
                <a:latin typeface="Times New Roman"/>
                <a:cs typeface="Times New Roman"/>
              </a:rPr>
              <a:t>element at that  </a:t>
            </a:r>
            <a:r>
              <a:rPr sz="1200" spc="-10" dirty="0">
                <a:latin typeface="Times New Roman"/>
                <a:cs typeface="Times New Roman"/>
              </a:rPr>
              <a:t>boundary, </a:t>
            </a:r>
            <a:r>
              <a:rPr sz="1200" dirty="0">
                <a:latin typeface="Times New Roman"/>
                <a:cs typeface="Times New Roman"/>
              </a:rPr>
              <a:t>which 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expressed as shown in  Fig.(5.13);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62072" y="2004410"/>
            <a:ext cx="566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250" spc="45" dirty="0">
                <a:latin typeface="MT Extra"/>
                <a:cs typeface="MT Extra"/>
              </a:rPr>
              <a:t></a:t>
            </a:r>
            <a:r>
              <a:rPr sz="1250" spc="-15" dirty="0">
                <a:latin typeface="Times New Roman"/>
                <a:cs typeface="Times New Roman"/>
              </a:rPr>
              <a:t>(</a:t>
            </a:r>
            <a:r>
              <a:rPr sz="1250" spc="20" dirty="0">
                <a:latin typeface="Times New Roman"/>
                <a:cs typeface="Times New Roman"/>
              </a:rPr>
              <a:t>5</a:t>
            </a:r>
            <a:r>
              <a:rPr sz="1250" spc="-5" dirty="0">
                <a:latin typeface="Times New Roman"/>
                <a:cs typeface="Times New Roman"/>
              </a:rPr>
              <a:t>.</a:t>
            </a:r>
            <a:r>
              <a:rPr sz="1250" spc="20" dirty="0">
                <a:latin typeface="Times New Roman"/>
                <a:cs typeface="Times New Roman"/>
              </a:rPr>
              <a:t>1</a:t>
            </a:r>
            <a:r>
              <a:rPr sz="1250" spc="-5" dirty="0">
                <a:latin typeface="Times New Roman"/>
                <a:cs typeface="Times New Roman"/>
              </a:rPr>
              <a:t>7</a:t>
            </a:r>
            <a:r>
              <a:rPr sz="125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0272" y="1963945"/>
            <a:ext cx="126238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900" spc="-145" dirty="0">
                <a:latin typeface="Symbol"/>
                <a:cs typeface="Symbol"/>
              </a:rPr>
              <a:t></a:t>
            </a:r>
            <a:r>
              <a:rPr sz="1875" i="1" spc="-217" baseline="13333" dirty="0">
                <a:latin typeface="Times New Roman"/>
                <a:cs typeface="Times New Roman"/>
              </a:rPr>
              <a:t>Q</a:t>
            </a:r>
            <a:r>
              <a:rPr sz="1875" spc="-217" baseline="28888" dirty="0">
                <a:latin typeface="MT Extra"/>
                <a:cs typeface="MT Extra"/>
              </a:rPr>
              <a:t></a:t>
            </a:r>
            <a:r>
              <a:rPr sz="1875" spc="-217" baseline="28888" dirty="0">
                <a:latin typeface="Times New Roman"/>
                <a:cs typeface="Times New Roman"/>
              </a:rPr>
              <a:t> </a:t>
            </a:r>
            <a:r>
              <a:rPr sz="1875" spc="7" baseline="13333" dirty="0">
                <a:latin typeface="Symbol"/>
                <a:cs typeface="Symbol"/>
              </a:rPr>
              <a:t></a:t>
            </a:r>
            <a:r>
              <a:rPr sz="1875" spc="7" baseline="13333" dirty="0">
                <a:latin typeface="Times New Roman"/>
                <a:cs typeface="Times New Roman"/>
              </a:rPr>
              <a:t> </a:t>
            </a:r>
            <a:r>
              <a:rPr sz="1875" i="1" spc="-345" baseline="13333" dirty="0">
                <a:latin typeface="Times New Roman"/>
                <a:cs typeface="Times New Roman"/>
              </a:rPr>
              <a:t>g</a:t>
            </a:r>
            <a:r>
              <a:rPr sz="1875" spc="-345" baseline="17777" dirty="0">
                <a:latin typeface="MT Extra"/>
                <a:cs typeface="MT Extra"/>
              </a:rPr>
              <a:t></a:t>
            </a:r>
            <a:r>
              <a:rPr sz="1875" spc="-345" baseline="17777" dirty="0">
                <a:latin typeface="Times New Roman"/>
                <a:cs typeface="Times New Roman"/>
              </a:rPr>
              <a:t> </a:t>
            </a:r>
            <a:r>
              <a:rPr sz="1875" i="1" spc="22" baseline="13333" dirty="0">
                <a:latin typeface="Times New Roman"/>
                <a:cs typeface="Times New Roman"/>
              </a:rPr>
              <a:t>V</a:t>
            </a:r>
            <a:r>
              <a:rPr sz="700" i="1" spc="15" dirty="0">
                <a:latin typeface="Times New Roman"/>
                <a:cs typeface="Times New Roman"/>
              </a:rPr>
              <a:t>element </a:t>
            </a:r>
            <a:r>
              <a:rPr sz="1875" spc="7" baseline="13333" dirty="0">
                <a:latin typeface="Symbol"/>
                <a:cs typeface="Symbol"/>
              </a:rPr>
              <a:t></a:t>
            </a:r>
            <a:r>
              <a:rPr sz="1875" spc="-127" baseline="13333" dirty="0">
                <a:latin typeface="Times New Roman"/>
                <a:cs typeface="Times New Roman"/>
              </a:rPr>
              <a:t> </a:t>
            </a:r>
            <a:r>
              <a:rPr sz="1875" spc="7" baseline="13333" dirty="0">
                <a:latin typeface="Times New Roman"/>
                <a:cs typeface="Times New Roman"/>
              </a:rPr>
              <a:t>0</a:t>
            </a:r>
            <a:endParaRPr sz="1875" baseline="13333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0936" y="2206977"/>
            <a:ext cx="2874645" cy="8915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81330">
              <a:lnSpc>
                <a:spcPct val="100000"/>
              </a:lnSpc>
              <a:spcBef>
                <a:spcPts val="265"/>
              </a:spcBef>
            </a:pPr>
            <a:r>
              <a:rPr sz="700" i="1" spc="20" dirty="0">
                <a:latin typeface="Times New Roman"/>
                <a:cs typeface="Times New Roman"/>
              </a:rPr>
              <a:t>all sides</a:t>
            </a:r>
            <a:endParaRPr sz="700">
              <a:latin typeface="Times New Roman"/>
              <a:cs typeface="Times New Roman"/>
            </a:endParaRPr>
          </a:p>
          <a:p>
            <a:pPr marR="5080" algn="just">
              <a:lnSpc>
                <a:spcPct val="96100"/>
              </a:lnSpc>
              <a:spcBef>
                <a:spcPts val="275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Again, </a:t>
            </a:r>
            <a:r>
              <a:rPr sz="1200" dirty="0">
                <a:latin typeface="Times New Roman"/>
                <a:cs typeface="Times New Roman"/>
              </a:rPr>
              <a:t>we'll </a:t>
            </a:r>
            <a:r>
              <a:rPr sz="1200" spc="-5" dirty="0">
                <a:latin typeface="Times New Roman"/>
                <a:cs typeface="Times New Roman"/>
              </a:rPr>
              <a:t>assume all heat transfer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volume </a:t>
            </a:r>
            <a:r>
              <a:rPr sz="1200" spc="-5" dirty="0">
                <a:latin typeface="Times New Roman"/>
                <a:cs typeface="Times New Roman"/>
              </a:rPr>
              <a:t>element </a:t>
            </a:r>
            <a:r>
              <a:rPr sz="1200" dirty="0">
                <a:latin typeface="Times New Roman"/>
                <a:cs typeface="Times New Roman"/>
              </a:rPr>
              <a:t>from all surfaces  </a:t>
            </a:r>
            <a:r>
              <a:rPr sz="1200" spc="-5" dirty="0">
                <a:latin typeface="Times New Roman"/>
                <a:cs typeface="Times New Roman"/>
              </a:rPr>
              <a:t>except </a:t>
            </a:r>
            <a:r>
              <a:rPr sz="1200" spc="-10" dirty="0">
                <a:latin typeface="Times New Roman"/>
                <a:cs typeface="Times New Roman"/>
              </a:rPr>
              <a:t>for specified </a:t>
            </a:r>
            <a:r>
              <a:rPr sz="1200" spc="-5" dirty="0">
                <a:latin typeface="Times New Roman"/>
                <a:cs typeface="Times New Roman"/>
              </a:rPr>
              <a:t>heat </a:t>
            </a:r>
            <a:r>
              <a:rPr sz="1200" spc="-10" dirty="0">
                <a:latin typeface="Times New Roman"/>
                <a:cs typeface="Times New Roman"/>
              </a:rPr>
              <a:t>flux, </a:t>
            </a:r>
            <a:r>
              <a:rPr sz="1200" dirty="0">
                <a:latin typeface="Times New Roman"/>
                <a:cs typeface="Times New Roman"/>
              </a:rPr>
              <a:t>whose direction 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already</a:t>
            </a:r>
            <a:r>
              <a:rPr sz="1200" spc="-5" dirty="0">
                <a:latin typeface="Times New Roman"/>
                <a:cs typeface="Times New Roman"/>
              </a:rPr>
              <a:t> specified.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42688" y="808736"/>
            <a:ext cx="2365247" cy="23439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86988" y="1939036"/>
            <a:ext cx="1217930" cy="9105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5080" algn="ctr">
              <a:lnSpc>
                <a:spcPct val="96000"/>
              </a:lnSpc>
              <a:spcBef>
                <a:spcPts val="155"/>
              </a:spcBef>
            </a:pPr>
            <a:r>
              <a:rPr sz="1000" b="1" i="1" dirty="0">
                <a:latin typeface="Times New Roman"/>
                <a:cs typeface="Times New Roman"/>
              </a:rPr>
              <a:t>Fig.(5.13) The </a:t>
            </a:r>
            <a:r>
              <a:rPr sz="1000" b="1" i="1" spc="-5" dirty="0">
                <a:latin typeface="Times New Roman"/>
                <a:cs typeface="Times New Roman"/>
              </a:rPr>
              <a:t>finite  difference formulation  </a:t>
            </a:r>
            <a:r>
              <a:rPr sz="1000" b="1" i="1" dirty="0">
                <a:latin typeface="Times New Roman"/>
                <a:cs typeface="Times New Roman"/>
              </a:rPr>
              <a:t>of a boundary </a:t>
            </a:r>
            <a:r>
              <a:rPr sz="1000" b="1" i="1" spc="-5" dirty="0">
                <a:latin typeface="Times New Roman"/>
                <a:cs typeface="Times New Roman"/>
              </a:rPr>
              <a:t>node </a:t>
            </a:r>
            <a:r>
              <a:rPr sz="1000" b="1" i="1" spc="5" dirty="0">
                <a:latin typeface="Times New Roman"/>
                <a:cs typeface="Times New Roman"/>
              </a:rPr>
              <a:t>is  </a:t>
            </a:r>
            <a:r>
              <a:rPr sz="1000" b="1" i="1" dirty="0">
                <a:latin typeface="Times New Roman"/>
                <a:cs typeface="Times New Roman"/>
              </a:rPr>
              <a:t>obtained by </a:t>
            </a:r>
            <a:r>
              <a:rPr sz="1000" b="1" i="1" spc="-5" dirty="0">
                <a:latin typeface="Times New Roman"/>
                <a:cs typeface="Times New Roman"/>
              </a:rPr>
              <a:t>writing </a:t>
            </a:r>
            <a:r>
              <a:rPr sz="1000" b="1" i="1" dirty="0">
                <a:latin typeface="Times New Roman"/>
                <a:cs typeface="Times New Roman"/>
              </a:rPr>
              <a:t>an  energy </a:t>
            </a:r>
            <a:r>
              <a:rPr sz="1000" b="1" i="1" spc="-5" dirty="0">
                <a:latin typeface="Times New Roman"/>
                <a:cs typeface="Times New Roman"/>
              </a:rPr>
              <a:t>balance </a:t>
            </a:r>
            <a:r>
              <a:rPr sz="1000" b="1" i="1" dirty="0">
                <a:latin typeface="Times New Roman"/>
                <a:cs typeface="Times New Roman"/>
              </a:rPr>
              <a:t>on </a:t>
            </a:r>
            <a:r>
              <a:rPr sz="1000" b="1" i="1" spc="-5" dirty="0">
                <a:latin typeface="Times New Roman"/>
                <a:cs typeface="Times New Roman"/>
              </a:rPr>
              <a:t>its  </a:t>
            </a:r>
            <a:r>
              <a:rPr sz="1000" b="1" i="1" dirty="0">
                <a:latin typeface="Times New Roman"/>
                <a:cs typeface="Times New Roman"/>
              </a:rPr>
              <a:t>volume</a:t>
            </a:r>
            <a:r>
              <a:rPr sz="1000" b="1" i="1" spc="-20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element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85216" y="3188970"/>
            <a:ext cx="6541134" cy="6720840"/>
            <a:chOff x="585216" y="3188970"/>
            <a:chExt cx="6541134" cy="6720840"/>
          </a:xfrm>
        </p:grpSpPr>
        <p:sp>
          <p:nvSpPr>
            <p:cNvPr id="31" name="object 31"/>
            <p:cNvSpPr/>
            <p:nvPr/>
          </p:nvSpPr>
          <p:spPr>
            <a:xfrm>
              <a:off x="630936" y="3234944"/>
              <a:ext cx="4343400" cy="6629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5216" y="3188969"/>
              <a:ext cx="4434840" cy="6720840"/>
            </a:xfrm>
            <a:custGeom>
              <a:avLst/>
              <a:gdLst/>
              <a:ahLst/>
              <a:cxnLst/>
              <a:rect l="l" t="t" r="r" b="b"/>
              <a:pathLst>
                <a:path w="4434840" h="6720840">
                  <a:moveTo>
                    <a:pt x="4404360" y="30480"/>
                  </a:moveTo>
                  <a:lnTo>
                    <a:pt x="30480" y="30480"/>
                  </a:lnTo>
                  <a:lnTo>
                    <a:pt x="30480" y="45720"/>
                  </a:lnTo>
                  <a:lnTo>
                    <a:pt x="30480" y="6675120"/>
                  </a:lnTo>
                  <a:lnTo>
                    <a:pt x="30480" y="6690360"/>
                  </a:lnTo>
                  <a:lnTo>
                    <a:pt x="4404360" y="6690360"/>
                  </a:lnTo>
                  <a:lnTo>
                    <a:pt x="4404360" y="6675387"/>
                  </a:lnTo>
                  <a:lnTo>
                    <a:pt x="4404360" y="6675120"/>
                  </a:lnTo>
                  <a:lnTo>
                    <a:pt x="4404360" y="45974"/>
                  </a:lnTo>
                  <a:lnTo>
                    <a:pt x="4389120" y="45974"/>
                  </a:lnTo>
                  <a:lnTo>
                    <a:pt x="4389120" y="6675120"/>
                  </a:lnTo>
                  <a:lnTo>
                    <a:pt x="45720" y="6675120"/>
                  </a:lnTo>
                  <a:lnTo>
                    <a:pt x="45720" y="45720"/>
                  </a:lnTo>
                  <a:lnTo>
                    <a:pt x="4404360" y="45720"/>
                  </a:lnTo>
                  <a:lnTo>
                    <a:pt x="4404360" y="30480"/>
                  </a:lnTo>
                  <a:close/>
                </a:path>
                <a:path w="4434840" h="6720840">
                  <a:moveTo>
                    <a:pt x="44348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6705600"/>
                  </a:lnTo>
                  <a:lnTo>
                    <a:pt x="0" y="6720840"/>
                  </a:lnTo>
                  <a:lnTo>
                    <a:pt x="4434840" y="6720840"/>
                  </a:lnTo>
                  <a:lnTo>
                    <a:pt x="4434840" y="6705867"/>
                  </a:lnTo>
                  <a:lnTo>
                    <a:pt x="4434840" y="6705600"/>
                  </a:lnTo>
                  <a:lnTo>
                    <a:pt x="4434840" y="15494"/>
                  </a:lnTo>
                  <a:lnTo>
                    <a:pt x="4419600" y="15494"/>
                  </a:lnTo>
                  <a:lnTo>
                    <a:pt x="4419600" y="6705600"/>
                  </a:lnTo>
                  <a:lnTo>
                    <a:pt x="15240" y="6705600"/>
                  </a:lnTo>
                  <a:lnTo>
                    <a:pt x="15240" y="15240"/>
                  </a:lnTo>
                  <a:lnTo>
                    <a:pt x="4434840" y="15240"/>
                  </a:lnTo>
                  <a:lnTo>
                    <a:pt x="4434840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13960" y="3527552"/>
              <a:ext cx="2112264" cy="14874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025644" y="5038852"/>
            <a:ext cx="2056764" cy="6210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270" algn="ctr">
              <a:lnSpc>
                <a:spcPct val="96700"/>
              </a:lnSpc>
              <a:spcBef>
                <a:spcPts val="145"/>
              </a:spcBef>
            </a:pPr>
            <a:r>
              <a:rPr sz="1000" b="1" i="1" dirty="0">
                <a:latin typeface="Times New Roman"/>
                <a:cs typeface="Times New Roman"/>
              </a:rPr>
              <a:t>Fig.(5.14) </a:t>
            </a:r>
            <a:r>
              <a:rPr sz="1000" b="1" i="1" spc="-5" dirty="0">
                <a:latin typeface="Times New Roman"/>
                <a:cs typeface="Times New Roman"/>
              </a:rPr>
              <a:t>Schematic </a:t>
            </a:r>
            <a:r>
              <a:rPr sz="1000" b="1" i="1" dirty="0">
                <a:latin typeface="Times New Roman"/>
                <a:cs typeface="Times New Roman"/>
              </a:rPr>
              <a:t>for </a:t>
            </a:r>
            <a:r>
              <a:rPr sz="1000" b="1" i="1" spc="-5" dirty="0">
                <a:latin typeface="Times New Roman"/>
                <a:cs typeface="Times New Roman"/>
              </a:rPr>
              <a:t>Example-5.3  </a:t>
            </a:r>
            <a:r>
              <a:rPr sz="1000" b="1" i="1" dirty="0">
                <a:latin typeface="Times New Roman"/>
                <a:cs typeface="Times New Roman"/>
              </a:rPr>
              <a:t>and </a:t>
            </a:r>
            <a:r>
              <a:rPr sz="1000" b="1" i="1" spc="-10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nodal network (the boundaries  </a:t>
            </a:r>
            <a:r>
              <a:rPr sz="1000" b="1" i="1" dirty="0">
                <a:latin typeface="Times New Roman"/>
                <a:cs typeface="Times New Roman"/>
              </a:rPr>
              <a:t>of </a:t>
            </a:r>
            <a:r>
              <a:rPr sz="1000" b="1" i="1" spc="-5" dirty="0">
                <a:latin typeface="Times New Roman"/>
                <a:cs typeface="Times New Roman"/>
              </a:rPr>
              <a:t>volume </a:t>
            </a:r>
            <a:r>
              <a:rPr sz="1000" b="1" i="1" dirty="0">
                <a:latin typeface="Times New Roman"/>
                <a:cs typeface="Times New Roman"/>
              </a:rPr>
              <a:t>elements of the </a:t>
            </a:r>
            <a:r>
              <a:rPr sz="1000" b="1" i="1" spc="-5" dirty="0">
                <a:latin typeface="Times New Roman"/>
                <a:cs typeface="Times New Roman"/>
              </a:rPr>
              <a:t>nodes </a:t>
            </a:r>
            <a:r>
              <a:rPr sz="1000" b="1" i="1" dirty="0">
                <a:latin typeface="Times New Roman"/>
                <a:cs typeface="Times New Roman"/>
              </a:rPr>
              <a:t>are  indicated </a:t>
            </a:r>
            <a:r>
              <a:rPr sz="1000" b="1" i="1" spc="-10" dirty="0">
                <a:latin typeface="Times New Roman"/>
                <a:cs typeface="Times New Roman"/>
              </a:rPr>
              <a:t>by </a:t>
            </a:r>
            <a:r>
              <a:rPr sz="1000" b="1" i="1" dirty="0">
                <a:latin typeface="Times New Roman"/>
                <a:cs typeface="Times New Roman"/>
              </a:rPr>
              <a:t>dashed</a:t>
            </a:r>
            <a:r>
              <a:rPr sz="1000" b="1" i="1" spc="-1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lines)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00471" y="6139688"/>
            <a:ext cx="1356360" cy="3154680"/>
            <a:chOff x="5300471" y="6139688"/>
            <a:chExt cx="1356360" cy="3154680"/>
          </a:xfrm>
        </p:grpSpPr>
        <p:sp>
          <p:nvSpPr>
            <p:cNvPr id="36" name="object 36"/>
            <p:cNvSpPr/>
            <p:nvPr/>
          </p:nvSpPr>
          <p:spPr>
            <a:xfrm>
              <a:off x="5364479" y="6139688"/>
              <a:ext cx="1072896" cy="15331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00471" y="7669784"/>
              <a:ext cx="1356359" cy="16245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102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936" y="339343"/>
            <a:ext cx="6416040" cy="381000"/>
            <a:chOff x="630936" y="339343"/>
            <a:chExt cx="6416040" cy="381000"/>
          </a:xfrm>
        </p:grpSpPr>
        <p:sp>
          <p:nvSpPr>
            <p:cNvPr id="3" name="object 3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904" y="339343"/>
              <a:ext cx="6291072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896" y="415543"/>
              <a:ext cx="6291072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936" y="491743"/>
              <a:ext cx="6288405" cy="228600"/>
            </a:xfrm>
            <a:custGeom>
              <a:avLst/>
              <a:gdLst/>
              <a:ahLst/>
              <a:cxnLst/>
              <a:rect l="l" t="t" r="r" b="b"/>
              <a:pathLst>
                <a:path w="6288405" h="228600">
                  <a:moveTo>
                    <a:pt x="6288023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88023" y="228600"/>
                  </a:lnTo>
                  <a:lnTo>
                    <a:pt x="6288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1792" y="692911"/>
            <a:ext cx="6303645" cy="58419"/>
          </a:xfrm>
          <a:custGeom>
            <a:avLst/>
            <a:gdLst/>
            <a:ahLst/>
            <a:cxnLst/>
            <a:rect l="l" t="t" r="r" b="b"/>
            <a:pathLst>
              <a:path w="6303645" h="58420">
                <a:moveTo>
                  <a:pt x="6303264" y="45720"/>
                </a:moveTo>
                <a:lnTo>
                  <a:pt x="0" y="45720"/>
                </a:lnTo>
                <a:lnTo>
                  <a:pt x="0" y="57912"/>
                </a:lnTo>
                <a:lnTo>
                  <a:pt x="6303264" y="57912"/>
                </a:lnTo>
                <a:lnTo>
                  <a:pt x="6303264" y="45720"/>
                </a:lnTo>
                <a:close/>
              </a:path>
              <a:path w="6303645" h="58420">
                <a:moveTo>
                  <a:pt x="6303264" y="0"/>
                </a:moveTo>
                <a:lnTo>
                  <a:pt x="0" y="0"/>
                </a:lnTo>
                <a:lnTo>
                  <a:pt x="0" y="33528"/>
                </a:lnTo>
                <a:lnTo>
                  <a:pt x="6303264" y="33528"/>
                </a:lnTo>
                <a:lnTo>
                  <a:pt x="6303264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14" name="object 14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08610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108610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5337" y="10249065"/>
              <a:ext cx="6266180" cy="144780"/>
            </a:xfrm>
            <a:custGeom>
              <a:avLst/>
              <a:gdLst/>
              <a:ahLst/>
              <a:cxnLst/>
              <a:rect l="l" t="t" r="r" b="b"/>
              <a:pathLst>
                <a:path w="6266180" h="144779">
                  <a:moveTo>
                    <a:pt x="6265824" y="0"/>
                  </a:moveTo>
                  <a:lnTo>
                    <a:pt x="0" y="0"/>
                  </a:lnTo>
                  <a:lnTo>
                    <a:pt x="0" y="144525"/>
                  </a:lnTo>
                  <a:lnTo>
                    <a:pt x="6265824" y="144525"/>
                  </a:lnTo>
                  <a:lnTo>
                    <a:pt x="6265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30936" y="800100"/>
            <a:ext cx="4785360" cy="914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6400" y="2835655"/>
            <a:ext cx="1350263" cy="1798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41264" y="1028191"/>
            <a:ext cx="1210056" cy="1606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449315" y="4697476"/>
            <a:ext cx="1467485" cy="6184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3175" algn="ctr">
              <a:lnSpc>
                <a:spcPts val="1150"/>
              </a:lnSpc>
              <a:spcBef>
                <a:spcPts val="185"/>
              </a:spcBef>
            </a:pPr>
            <a:r>
              <a:rPr sz="1000" b="1" i="1" dirty="0">
                <a:latin typeface="Times New Roman"/>
                <a:cs typeface="Times New Roman"/>
              </a:rPr>
              <a:t>Fig.(5.16) </a:t>
            </a:r>
            <a:r>
              <a:rPr sz="1000" b="1" i="1" spc="-5" dirty="0">
                <a:latin typeface="Times New Roman"/>
                <a:cs typeface="Times New Roman"/>
              </a:rPr>
              <a:t>Schematics </a:t>
            </a:r>
            <a:r>
              <a:rPr sz="1000" b="1" i="1" dirty="0">
                <a:latin typeface="Times New Roman"/>
                <a:cs typeface="Times New Roman"/>
              </a:rPr>
              <a:t>for  energy </a:t>
            </a:r>
            <a:r>
              <a:rPr sz="1000" b="1" i="1" spc="-5" dirty="0">
                <a:latin typeface="Times New Roman"/>
                <a:cs typeface="Times New Roman"/>
              </a:rPr>
              <a:t>balances </a:t>
            </a:r>
            <a:r>
              <a:rPr sz="1000" b="1" i="1" dirty="0">
                <a:latin typeface="Times New Roman"/>
                <a:cs typeface="Times New Roman"/>
              </a:rPr>
              <a:t>on the  volume elements of nodes</a:t>
            </a:r>
            <a:r>
              <a:rPr sz="1000" b="1" i="1" spc="-120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3  and 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07735" y="5627623"/>
            <a:ext cx="1338071" cy="1758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74208" y="7505192"/>
            <a:ext cx="1368552" cy="1761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103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1791" y="692912"/>
            <a:ext cx="6593205" cy="9299575"/>
            <a:chOff x="621791" y="692912"/>
            <a:chExt cx="6593205" cy="9299575"/>
          </a:xfrm>
        </p:grpSpPr>
        <p:sp>
          <p:nvSpPr>
            <p:cNvPr id="5" name="object 5"/>
            <p:cNvSpPr/>
            <p:nvPr/>
          </p:nvSpPr>
          <p:spPr>
            <a:xfrm>
              <a:off x="621792" y="692911"/>
              <a:ext cx="6303645" cy="58419"/>
            </a:xfrm>
            <a:custGeom>
              <a:avLst/>
              <a:gdLst/>
              <a:ahLst/>
              <a:cxnLst/>
              <a:rect l="l" t="t" r="r" b="b"/>
              <a:pathLst>
                <a:path w="6303645" h="58420">
                  <a:moveTo>
                    <a:pt x="6303264" y="45720"/>
                  </a:moveTo>
                  <a:lnTo>
                    <a:pt x="0" y="45720"/>
                  </a:lnTo>
                  <a:lnTo>
                    <a:pt x="0" y="57912"/>
                  </a:lnTo>
                  <a:lnTo>
                    <a:pt x="6303264" y="57912"/>
                  </a:lnTo>
                  <a:lnTo>
                    <a:pt x="6303264" y="45720"/>
                  </a:lnTo>
                  <a:close/>
                </a:path>
                <a:path w="6303645" h="58420">
                  <a:moveTo>
                    <a:pt x="6303264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6303264" y="33528"/>
                  </a:lnTo>
                  <a:lnTo>
                    <a:pt x="6303264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39" y="769620"/>
              <a:ext cx="4712208" cy="9222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55336" y="3430016"/>
              <a:ext cx="1859280" cy="9540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9" name="object 9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96888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96888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37" y="10254920"/>
              <a:ext cx="6248400" cy="127000"/>
            </a:xfrm>
            <a:custGeom>
              <a:avLst/>
              <a:gdLst/>
              <a:ahLst/>
              <a:cxnLst/>
              <a:rect l="l" t="t" r="r" b="b"/>
              <a:pathLst>
                <a:path w="6248400" h="127000">
                  <a:moveTo>
                    <a:pt x="6248247" y="0"/>
                  </a:moveTo>
                  <a:lnTo>
                    <a:pt x="0" y="0"/>
                  </a:lnTo>
                  <a:lnTo>
                    <a:pt x="0" y="126949"/>
                  </a:lnTo>
                  <a:lnTo>
                    <a:pt x="6248247" y="126949"/>
                  </a:lnTo>
                  <a:lnTo>
                    <a:pt x="6248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104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1791" y="692912"/>
            <a:ext cx="6303645" cy="1224915"/>
            <a:chOff x="621791" y="692912"/>
            <a:chExt cx="6303645" cy="1224915"/>
          </a:xfrm>
        </p:grpSpPr>
        <p:sp>
          <p:nvSpPr>
            <p:cNvPr id="5" name="object 5"/>
            <p:cNvSpPr/>
            <p:nvPr/>
          </p:nvSpPr>
          <p:spPr>
            <a:xfrm>
              <a:off x="621792" y="692911"/>
              <a:ext cx="6303645" cy="58419"/>
            </a:xfrm>
            <a:custGeom>
              <a:avLst/>
              <a:gdLst/>
              <a:ahLst/>
              <a:cxnLst/>
              <a:rect l="l" t="t" r="r" b="b"/>
              <a:pathLst>
                <a:path w="6303645" h="58420">
                  <a:moveTo>
                    <a:pt x="6303264" y="45720"/>
                  </a:moveTo>
                  <a:lnTo>
                    <a:pt x="0" y="45720"/>
                  </a:lnTo>
                  <a:lnTo>
                    <a:pt x="0" y="57912"/>
                  </a:lnTo>
                  <a:lnTo>
                    <a:pt x="6303264" y="57912"/>
                  </a:lnTo>
                  <a:lnTo>
                    <a:pt x="6303264" y="45720"/>
                  </a:lnTo>
                  <a:close/>
                </a:path>
                <a:path w="6303645" h="58420">
                  <a:moveTo>
                    <a:pt x="6303264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6303264" y="33528"/>
                  </a:lnTo>
                  <a:lnTo>
                    <a:pt x="6303264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7511" y="817880"/>
              <a:ext cx="4797552" cy="1054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1792" y="772159"/>
              <a:ext cx="4889500" cy="1145540"/>
            </a:xfrm>
            <a:custGeom>
              <a:avLst/>
              <a:gdLst/>
              <a:ahLst/>
              <a:cxnLst/>
              <a:rect l="l" t="t" r="r" b="b"/>
              <a:pathLst>
                <a:path w="4889500" h="1145539">
                  <a:moveTo>
                    <a:pt x="4858512" y="30480"/>
                  </a:moveTo>
                  <a:lnTo>
                    <a:pt x="4843272" y="30480"/>
                  </a:lnTo>
                  <a:lnTo>
                    <a:pt x="4843272" y="45720"/>
                  </a:lnTo>
                  <a:lnTo>
                    <a:pt x="4843272" y="1099820"/>
                  </a:lnTo>
                  <a:lnTo>
                    <a:pt x="45720" y="1099820"/>
                  </a:lnTo>
                  <a:lnTo>
                    <a:pt x="45720" y="45720"/>
                  </a:lnTo>
                  <a:lnTo>
                    <a:pt x="4843272" y="45720"/>
                  </a:lnTo>
                  <a:lnTo>
                    <a:pt x="4843272" y="30480"/>
                  </a:lnTo>
                  <a:lnTo>
                    <a:pt x="30480" y="30480"/>
                  </a:lnTo>
                  <a:lnTo>
                    <a:pt x="30480" y="45720"/>
                  </a:lnTo>
                  <a:lnTo>
                    <a:pt x="30480" y="1099820"/>
                  </a:lnTo>
                  <a:lnTo>
                    <a:pt x="30480" y="1115060"/>
                  </a:lnTo>
                  <a:lnTo>
                    <a:pt x="4858512" y="1115060"/>
                  </a:lnTo>
                  <a:lnTo>
                    <a:pt x="4858512" y="1100328"/>
                  </a:lnTo>
                  <a:lnTo>
                    <a:pt x="4858512" y="1099820"/>
                  </a:lnTo>
                  <a:lnTo>
                    <a:pt x="4858512" y="45720"/>
                  </a:lnTo>
                  <a:lnTo>
                    <a:pt x="4858512" y="30480"/>
                  </a:lnTo>
                  <a:close/>
                </a:path>
                <a:path w="4889500" h="1145539">
                  <a:moveTo>
                    <a:pt x="4888992" y="0"/>
                  </a:moveTo>
                  <a:lnTo>
                    <a:pt x="4873752" y="0"/>
                  </a:lnTo>
                  <a:lnTo>
                    <a:pt x="4873752" y="15240"/>
                  </a:lnTo>
                  <a:lnTo>
                    <a:pt x="4873752" y="1130300"/>
                  </a:lnTo>
                  <a:lnTo>
                    <a:pt x="15240" y="1130300"/>
                  </a:lnTo>
                  <a:lnTo>
                    <a:pt x="15240" y="15240"/>
                  </a:lnTo>
                  <a:lnTo>
                    <a:pt x="4873752" y="15240"/>
                  </a:lnTo>
                  <a:lnTo>
                    <a:pt x="4873752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130300"/>
                  </a:lnTo>
                  <a:lnTo>
                    <a:pt x="0" y="1145540"/>
                  </a:lnTo>
                  <a:lnTo>
                    <a:pt x="4888992" y="1145540"/>
                  </a:lnTo>
                  <a:lnTo>
                    <a:pt x="4888992" y="1130808"/>
                  </a:lnTo>
                  <a:lnTo>
                    <a:pt x="4888992" y="1130300"/>
                  </a:lnTo>
                  <a:lnTo>
                    <a:pt x="4888992" y="15240"/>
                  </a:lnTo>
                  <a:lnTo>
                    <a:pt x="488899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9" name="object 9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08610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108610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37" y="10260787"/>
              <a:ext cx="6260465" cy="133350"/>
            </a:xfrm>
            <a:custGeom>
              <a:avLst/>
              <a:gdLst/>
              <a:ahLst/>
              <a:cxnLst/>
              <a:rect l="l" t="t" r="r" b="b"/>
              <a:pathLst>
                <a:path w="6260465" h="133350">
                  <a:moveTo>
                    <a:pt x="6259969" y="0"/>
                  </a:moveTo>
                  <a:lnTo>
                    <a:pt x="0" y="0"/>
                  </a:lnTo>
                  <a:lnTo>
                    <a:pt x="0" y="132803"/>
                  </a:lnTo>
                  <a:lnTo>
                    <a:pt x="6259969" y="132803"/>
                  </a:lnTo>
                  <a:lnTo>
                    <a:pt x="625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42003" y="1954276"/>
            <a:ext cx="3133725" cy="38906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6195" algn="just">
              <a:lnSpc>
                <a:spcPct val="959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5.3-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large </a:t>
            </a:r>
            <a:r>
              <a:rPr sz="1200" spc="-5" dirty="0">
                <a:latin typeface="Times New Roman"/>
                <a:cs typeface="Times New Roman"/>
              </a:rPr>
              <a:t>plane </a:t>
            </a:r>
            <a:r>
              <a:rPr sz="1200" dirty="0">
                <a:latin typeface="Times New Roman"/>
                <a:cs typeface="Times New Roman"/>
              </a:rPr>
              <a:t>wall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thickness </a:t>
            </a:r>
            <a:r>
              <a:rPr sz="1200" b="1" i="1" dirty="0">
                <a:latin typeface="Times New Roman"/>
                <a:cs typeface="Times New Roman"/>
              </a:rPr>
              <a:t>L=  0.4m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thermal </a:t>
            </a:r>
            <a:r>
              <a:rPr sz="1200" dirty="0">
                <a:latin typeface="Times New Roman"/>
                <a:cs typeface="Times New Roman"/>
              </a:rPr>
              <a:t>conductivity </a:t>
            </a:r>
            <a:r>
              <a:rPr sz="1200" b="1" i="1" spc="-5" dirty="0">
                <a:latin typeface="Times New Roman"/>
                <a:cs typeface="Times New Roman"/>
              </a:rPr>
              <a:t>k = </a:t>
            </a:r>
            <a:r>
              <a:rPr sz="1200" b="1" i="1" dirty="0">
                <a:latin typeface="Times New Roman"/>
                <a:cs typeface="Times New Roman"/>
              </a:rPr>
              <a:t>2.3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5" dirty="0">
                <a:latin typeface="Times New Roman"/>
                <a:cs typeface="Times New Roman"/>
              </a:rPr>
              <a:t>surface area </a:t>
            </a:r>
            <a:r>
              <a:rPr sz="1200" b="1" i="1" spc="-5" dirty="0">
                <a:latin typeface="Times New Roman"/>
                <a:cs typeface="Times New Roman"/>
              </a:rPr>
              <a:t>A = </a:t>
            </a:r>
            <a:r>
              <a:rPr sz="1200" b="1" i="1" spc="5" dirty="0">
                <a:latin typeface="Times New Roman"/>
                <a:cs typeface="Times New Roman"/>
              </a:rPr>
              <a:t>20m</a:t>
            </a:r>
            <a:r>
              <a:rPr sz="1200" b="1" i="1" spc="7" baseline="38194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left </a:t>
            </a:r>
            <a:r>
              <a:rPr sz="1200" spc="-5" dirty="0">
                <a:latin typeface="Times New Roman"/>
                <a:cs typeface="Times New Roman"/>
              </a:rPr>
              <a:t>side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wall is  </a:t>
            </a:r>
            <a:r>
              <a:rPr sz="1200" spc="-10" dirty="0">
                <a:latin typeface="Times New Roman"/>
                <a:cs typeface="Times New Roman"/>
              </a:rPr>
              <a:t>maintained </a:t>
            </a:r>
            <a:r>
              <a:rPr sz="1200" spc="-5" dirty="0">
                <a:latin typeface="Times New Roman"/>
                <a:cs typeface="Times New Roman"/>
              </a:rPr>
              <a:t>at a constant 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80C°</a:t>
            </a:r>
            <a:r>
              <a:rPr sz="1200" spc="-5" dirty="0">
                <a:latin typeface="Times New Roman"/>
                <a:cs typeface="Times New Roman"/>
              </a:rPr>
              <a:t>,  </a:t>
            </a:r>
            <a:r>
              <a:rPr sz="1200" spc="-10" dirty="0">
                <a:latin typeface="Times New Roman"/>
                <a:cs typeface="Times New Roman"/>
              </a:rPr>
              <a:t>while </a:t>
            </a:r>
            <a:r>
              <a:rPr sz="1200" spc="-5" dirty="0">
                <a:latin typeface="Times New Roman"/>
                <a:cs typeface="Times New Roman"/>
              </a:rPr>
              <a:t>the right side loses heat by </a:t>
            </a:r>
            <a:r>
              <a:rPr sz="1200" dirty="0">
                <a:latin typeface="Times New Roman"/>
                <a:cs typeface="Times New Roman"/>
              </a:rPr>
              <a:t>convection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surrounding </a:t>
            </a:r>
            <a:r>
              <a:rPr sz="1200" spc="-5" dirty="0">
                <a:latin typeface="Times New Roman"/>
                <a:cs typeface="Times New Roman"/>
              </a:rPr>
              <a:t>air at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i="1" baseline="-10416" dirty="0">
                <a:latin typeface="Times New Roman"/>
                <a:cs typeface="Times New Roman"/>
              </a:rPr>
              <a:t>∞</a:t>
            </a:r>
            <a:r>
              <a:rPr sz="1200" b="1" i="1" dirty="0">
                <a:latin typeface="Times New Roman"/>
                <a:cs typeface="Times New Roman"/>
              </a:rPr>
              <a:t>= </a:t>
            </a:r>
            <a:r>
              <a:rPr sz="1200" b="1" i="1" spc="-5" dirty="0">
                <a:latin typeface="Times New Roman"/>
                <a:cs typeface="Times New Roman"/>
              </a:rPr>
              <a:t>15C°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 heat  transfer coefficient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h= 24 </a:t>
            </a: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2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Assuming 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5" dirty="0">
                <a:latin typeface="Times New Roman"/>
                <a:cs typeface="Times New Roman"/>
              </a:rPr>
              <a:t>one-dimensional heat transfer and taking  the </a:t>
            </a:r>
            <a:r>
              <a:rPr sz="1200" dirty="0">
                <a:latin typeface="Times New Roman"/>
                <a:cs typeface="Times New Roman"/>
              </a:rPr>
              <a:t>nodal </a:t>
            </a:r>
            <a:r>
              <a:rPr sz="1200" spc="-5" dirty="0">
                <a:latin typeface="Times New Roman"/>
                <a:cs typeface="Times New Roman"/>
              </a:rPr>
              <a:t>spacing 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b="1" i="1" dirty="0">
                <a:latin typeface="Times New Roman"/>
                <a:cs typeface="Times New Roman"/>
              </a:rPr>
              <a:t>10cm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obtain the finite  difference formulation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15" dirty="0">
                <a:latin typeface="Times New Roman"/>
                <a:cs typeface="Times New Roman"/>
              </a:rPr>
              <a:t>all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nodes.</a:t>
            </a:r>
            <a:endParaRPr sz="1200">
              <a:latin typeface="Times New Roman"/>
              <a:cs typeface="Times New Roman"/>
            </a:endParaRPr>
          </a:p>
          <a:p>
            <a:pPr marL="38100" algn="just">
              <a:lnSpc>
                <a:spcPts val="1345"/>
              </a:lnSpc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5.4-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base </a:t>
            </a:r>
            <a:r>
              <a:rPr sz="1200" spc="-5" dirty="0">
                <a:latin typeface="Times New Roman"/>
                <a:cs typeface="Times New Roman"/>
              </a:rPr>
              <a:t>plate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spc="-5" dirty="0">
                <a:latin typeface="Times New Roman"/>
                <a:cs typeface="Times New Roman"/>
              </a:rPr>
              <a:t>800W</a:t>
            </a:r>
            <a:r>
              <a:rPr sz="1200" b="1" i="1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house-</a:t>
            </a:r>
            <a:endParaRPr sz="12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95800"/>
              </a:lnSpc>
              <a:spcBef>
                <a:spcPts val="35"/>
              </a:spcBef>
            </a:pPr>
            <a:r>
              <a:rPr sz="1200" spc="-10" dirty="0">
                <a:latin typeface="Times New Roman"/>
                <a:cs typeface="Times New Roman"/>
              </a:rPr>
              <a:t>hold iron having </a:t>
            </a:r>
            <a:r>
              <a:rPr sz="1200" spc="-5" dirty="0">
                <a:latin typeface="Times New Roman"/>
                <a:cs typeface="Times New Roman"/>
              </a:rPr>
              <a:t>a thickness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L = </a:t>
            </a:r>
            <a:r>
              <a:rPr sz="1200" b="1" i="1" dirty="0">
                <a:latin typeface="Times New Roman"/>
                <a:cs typeface="Times New Roman"/>
              </a:rPr>
              <a:t>0.6cm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base  </a:t>
            </a:r>
            <a:r>
              <a:rPr sz="1200" spc="-5" dirty="0">
                <a:latin typeface="Times New Roman"/>
                <a:cs typeface="Times New Roman"/>
              </a:rPr>
              <a:t>area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A = 160 </a:t>
            </a:r>
            <a:r>
              <a:rPr sz="1200" b="1" i="1" dirty="0">
                <a:latin typeface="Times New Roman"/>
                <a:cs typeface="Times New Roman"/>
              </a:rPr>
              <a:t>cm</a:t>
            </a:r>
            <a:r>
              <a:rPr sz="1200" b="1" i="1" baseline="38194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thermal </a:t>
            </a:r>
            <a:r>
              <a:rPr sz="1200" dirty="0">
                <a:latin typeface="Times New Roman"/>
                <a:cs typeface="Times New Roman"/>
              </a:rPr>
              <a:t>conductivity </a:t>
            </a:r>
            <a:r>
              <a:rPr sz="1200" spc="20" dirty="0">
                <a:latin typeface="Times New Roman"/>
                <a:cs typeface="Times New Roman"/>
              </a:rPr>
              <a:t>of  </a:t>
            </a:r>
            <a:r>
              <a:rPr sz="1200" b="1" i="1" spc="-5" dirty="0">
                <a:latin typeface="Times New Roman"/>
                <a:cs typeface="Times New Roman"/>
              </a:rPr>
              <a:t>k = 20 </a:t>
            </a:r>
            <a:r>
              <a:rPr sz="1200" b="1" i="1" spc="-15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inner </a:t>
            </a:r>
            <a:r>
              <a:rPr sz="1200" spc="-5" dirty="0">
                <a:latin typeface="Times New Roman"/>
                <a:cs typeface="Times New Roman"/>
              </a:rPr>
              <a:t>surface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base  </a:t>
            </a:r>
            <a:r>
              <a:rPr sz="1200" spc="-5" dirty="0">
                <a:latin typeface="Times New Roman"/>
                <a:cs typeface="Times New Roman"/>
              </a:rPr>
              <a:t>plate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subjected to uniform heat </a:t>
            </a:r>
            <a:r>
              <a:rPr sz="1200" spc="-10" dirty="0">
                <a:latin typeface="Times New Roman"/>
                <a:cs typeface="Times New Roman"/>
              </a:rPr>
              <a:t>flux </a:t>
            </a:r>
            <a:r>
              <a:rPr sz="1200" dirty="0">
                <a:latin typeface="Times New Roman"/>
                <a:cs typeface="Times New Roman"/>
              </a:rPr>
              <a:t>generated  </a:t>
            </a:r>
            <a:r>
              <a:rPr sz="1200" spc="-5" dirty="0">
                <a:latin typeface="Times New Roman"/>
                <a:cs typeface="Times New Roman"/>
              </a:rPr>
              <a:t>by the resistance </a:t>
            </a:r>
            <a:r>
              <a:rPr sz="1200" dirty="0">
                <a:latin typeface="Times New Roman"/>
                <a:cs typeface="Times New Roman"/>
              </a:rPr>
              <a:t>heaters </a:t>
            </a:r>
            <a:r>
              <a:rPr sz="1200" spc="-10" dirty="0">
                <a:latin typeface="Times New Roman"/>
                <a:cs typeface="Times New Roman"/>
              </a:rPr>
              <a:t>inside.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spc="5" dirty="0">
                <a:latin typeface="Times New Roman"/>
                <a:cs typeface="Times New Roman"/>
              </a:rPr>
              <a:t>steady  </a:t>
            </a:r>
            <a:r>
              <a:rPr sz="1200" spc="-5" dirty="0">
                <a:latin typeface="Times New Roman"/>
                <a:cs typeface="Times New Roman"/>
              </a:rPr>
              <a:t>operating conditions are reached, the </a:t>
            </a:r>
            <a:r>
              <a:rPr sz="1200" spc="5" dirty="0">
                <a:latin typeface="Times New Roman"/>
                <a:cs typeface="Times New Roman"/>
              </a:rPr>
              <a:t>outer   </a:t>
            </a:r>
            <a:r>
              <a:rPr sz="1200" spc="-5" dirty="0">
                <a:latin typeface="Times New Roman"/>
                <a:cs typeface="Times New Roman"/>
              </a:rPr>
              <a:t>surface </a:t>
            </a:r>
            <a:r>
              <a:rPr sz="1200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plate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measured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 </a:t>
            </a:r>
            <a:r>
              <a:rPr sz="1200" b="1" i="1" spc="-5" dirty="0">
                <a:latin typeface="Times New Roman"/>
                <a:cs typeface="Times New Roman"/>
              </a:rPr>
              <a:t>85C°</a:t>
            </a:r>
            <a:r>
              <a:rPr sz="1200" spc="-5" dirty="0">
                <a:latin typeface="Times New Roman"/>
                <a:cs typeface="Times New Roman"/>
              </a:rPr>
              <a:t>. Disregarding </a:t>
            </a:r>
            <a:r>
              <a:rPr sz="1200" dirty="0">
                <a:latin typeface="Times New Roman"/>
                <a:cs typeface="Times New Roman"/>
              </a:rPr>
              <a:t>any </a:t>
            </a:r>
            <a:r>
              <a:rPr sz="1200" spc="-10" dirty="0">
                <a:latin typeface="Times New Roman"/>
                <a:cs typeface="Times New Roman"/>
              </a:rPr>
              <a:t>heat loss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the  upper part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iron </a:t>
            </a:r>
            <a:r>
              <a:rPr sz="1200" spc="-5" dirty="0">
                <a:latin typeface="Times New Roman"/>
                <a:cs typeface="Times New Roman"/>
              </a:rPr>
              <a:t>and taking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nodal  </a:t>
            </a:r>
            <a:r>
              <a:rPr sz="1200" spc="-5" dirty="0">
                <a:latin typeface="Times New Roman"/>
                <a:cs typeface="Times New Roman"/>
              </a:rPr>
              <a:t>spacing 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b="1" i="1" dirty="0">
                <a:latin typeface="Times New Roman"/>
                <a:cs typeface="Times New Roman"/>
              </a:rPr>
              <a:t>0.2cm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obtain the </a:t>
            </a:r>
            <a:r>
              <a:rPr sz="1200" spc="-10" dirty="0">
                <a:latin typeface="Times New Roman"/>
                <a:cs typeface="Times New Roman"/>
              </a:rPr>
              <a:t>finite </a:t>
            </a:r>
            <a:r>
              <a:rPr sz="1200" spc="-5" dirty="0">
                <a:latin typeface="Times New Roman"/>
                <a:cs typeface="Times New Roman"/>
              </a:rPr>
              <a:t>difference  formulation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nodes.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6603" y="7650988"/>
            <a:ext cx="3181350" cy="17843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0" marR="55244" algn="just">
              <a:lnSpc>
                <a:spcPct val="957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5.5- </a:t>
            </a:r>
            <a:r>
              <a:rPr sz="1200" spc="-5" dirty="0">
                <a:latin typeface="Times New Roman"/>
                <a:cs typeface="Times New Roman"/>
              </a:rPr>
              <a:t>A stainless </a:t>
            </a:r>
            <a:r>
              <a:rPr sz="1200" dirty="0">
                <a:latin typeface="Times New Roman"/>
                <a:cs typeface="Times New Roman"/>
              </a:rPr>
              <a:t>steel </a:t>
            </a:r>
            <a:r>
              <a:rPr sz="1200" spc="5" dirty="0">
                <a:latin typeface="Times New Roman"/>
                <a:cs typeface="Times New Roman"/>
              </a:rPr>
              <a:t>spoon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b="1" i="1" spc="-5" dirty="0">
                <a:latin typeface="Times New Roman"/>
                <a:cs typeface="Times New Roman"/>
              </a:rPr>
              <a:t>k = </a:t>
            </a:r>
            <a:r>
              <a:rPr sz="1200" b="1" i="1" dirty="0">
                <a:latin typeface="Times New Roman"/>
                <a:cs typeface="Times New Roman"/>
              </a:rPr>
              <a:t>15.1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,  </a:t>
            </a:r>
            <a:r>
              <a:rPr sz="1200" b="1" i="1" dirty="0">
                <a:latin typeface="Times New Roman"/>
                <a:cs typeface="Times New Roman"/>
              </a:rPr>
              <a:t>ε= 0.6</a:t>
            </a:r>
            <a:r>
              <a:rPr sz="1200" dirty="0">
                <a:latin typeface="Times New Roman"/>
                <a:cs typeface="Times New Roman"/>
              </a:rPr>
              <a:t>)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partially </a:t>
            </a:r>
            <a:r>
              <a:rPr sz="1200" spc="-10" dirty="0">
                <a:latin typeface="Times New Roman"/>
                <a:cs typeface="Times New Roman"/>
              </a:rPr>
              <a:t>immersed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boiling </a:t>
            </a:r>
            <a:r>
              <a:rPr sz="1200" dirty="0">
                <a:latin typeface="Times New Roman"/>
                <a:cs typeface="Times New Roman"/>
              </a:rPr>
              <a:t>water </a:t>
            </a:r>
            <a:r>
              <a:rPr sz="1200" spc="-5" dirty="0">
                <a:latin typeface="Times New Roman"/>
                <a:cs typeface="Times New Roman"/>
              </a:rPr>
              <a:t>at  </a:t>
            </a:r>
            <a:r>
              <a:rPr sz="1200" b="1" i="1" spc="-5" dirty="0">
                <a:latin typeface="Times New Roman"/>
                <a:cs typeface="Times New Roman"/>
              </a:rPr>
              <a:t>95C°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kitchen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25C°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handle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dirty="0">
                <a:latin typeface="Times New Roman"/>
                <a:cs typeface="Times New Roman"/>
              </a:rPr>
              <a:t>spoon </a:t>
            </a:r>
            <a:r>
              <a:rPr sz="1200" spc="-5" dirty="0">
                <a:latin typeface="Times New Roman"/>
                <a:cs typeface="Times New Roman"/>
              </a:rPr>
              <a:t>has a </a:t>
            </a:r>
            <a:r>
              <a:rPr sz="1200" dirty="0">
                <a:latin typeface="Times New Roman"/>
                <a:cs typeface="Times New Roman"/>
              </a:rPr>
              <a:t>cross section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about </a:t>
            </a:r>
            <a:r>
              <a:rPr sz="1200" b="1" i="1" spc="-5" dirty="0">
                <a:latin typeface="Times New Roman"/>
                <a:cs typeface="Times New Roman"/>
              </a:rPr>
              <a:t>0.2cm × 1cm 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extends </a:t>
            </a:r>
            <a:r>
              <a:rPr sz="1200" b="1" i="1" spc="-5" dirty="0">
                <a:latin typeface="Times New Roman"/>
                <a:cs typeface="Times New Roman"/>
              </a:rPr>
              <a:t>18cm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air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free </a:t>
            </a:r>
            <a:r>
              <a:rPr sz="1200" spc="-5" dirty="0">
                <a:latin typeface="Times New Roman"/>
                <a:cs typeface="Times New Roman"/>
              </a:rPr>
              <a:t>surface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water.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spoon </a:t>
            </a:r>
            <a:r>
              <a:rPr sz="1200" spc="-10" dirty="0">
                <a:latin typeface="Times New Roman"/>
                <a:cs typeface="Times New Roman"/>
              </a:rPr>
              <a:t>loses heat </a:t>
            </a:r>
            <a:r>
              <a:rPr sz="1200" spc="-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convection  </a:t>
            </a:r>
            <a:r>
              <a:rPr sz="1200" spc="-5" dirty="0">
                <a:latin typeface="Times New Roman"/>
                <a:cs typeface="Times New Roman"/>
              </a:rPr>
              <a:t>to the </a:t>
            </a:r>
            <a:r>
              <a:rPr sz="1200" spc="-10" dirty="0">
                <a:latin typeface="Times New Roman"/>
                <a:cs typeface="Times New Roman"/>
              </a:rPr>
              <a:t>ambient </a:t>
            </a:r>
            <a:r>
              <a:rPr sz="1200" spc="-15" dirty="0">
                <a:latin typeface="Times New Roman"/>
                <a:cs typeface="Times New Roman"/>
              </a:rPr>
              <a:t>air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average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 coefficient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h = </a:t>
            </a:r>
            <a:r>
              <a:rPr sz="1200" b="1" i="1" dirty="0">
                <a:latin typeface="Times New Roman"/>
                <a:cs typeface="Times New Roman"/>
              </a:rPr>
              <a:t>13W/m</a:t>
            </a:r>
            <a:r>
              <a:rPr sz="1200" b="1" i="1" baseline="38194" dirty="0">
                <a:latin typeface="Times New Roman"/>
                <a:cs typeface="Times New Roman"/>
              </a:rPr>
              <a:t>2 </a:t>
            </a:r>
            <a:r>
              <a:rPr sz="1200" b="1" i="1" spc="-5" dirty="0">
                <a:latin typeface="Times New Roman"/>
                <a:cs typeface="Times New Roman"/>
              </a:rPr>
              <a:t>·C°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radiation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the surrounding </a:t>
            </a:r>
            <a:r>
              <a:rPr sz="120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at an </a:t>
            </a:r>
            <a:r>
              <a:rPr sz="1200" dirty="0">
                <a:latin typeface="Times New Roman"/>
                <a:cs typeface="Times New Roman"/>
              </a:rPr>
              <a:t>average 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T</a:t>
            </a:r>
            <a:r>
              <a:rPr sz="1200" b="1" i="1" spc="-7" baseline="-10416" dirty="0">
                <a:latin typeface="Times New Roman"/>
                <a:cs typeface="Times New Roman"/>
              </a:rPr>
              <a:t>surr</a:t>
            </a:r>
            <a:r>
              <a:rPr sz="1200" b="1" i="1" spc="-5" dirty="0">
                <a:latin typeface="Times New Roman"/>
                <a:cs typeface="Times New Roman"/>
              </a:rPr>
              <a:t>= 295K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Assuming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steady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7403" y="9403588"/>
            <a:ext cx="3081655" cy="56197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6700"/>
              </a:lnSpc>
              <a:spcBef>
                <a:spcPts val="145"/>
              </a:spcBef>
            </a:pPr>
            <a:r>
              <a:rPr sz="1200" spc="-5" dirty="0">
                <a:latin typeface="Times New Roman"/>
                <a:cs typeface="Times New Roman"/>
              </a:rPr>
              <a:t>one-dimensional heat transfer along the </a:t>
            </a:r>
            <a:r>
              <a:rPr sz="1200" spc="5" dirty="0">
                <a:latin typeface="Times New Roman"/>
                <a:cs typeface="Times New Roman"/>
              </a:rPr>
              <a:t>spoon 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taking the </a:t>
            </a:r>
            <a:r>
              <a:rPr sz="1200" dirty="0">
                <a:latin typeface="Times New Roman"/>
                <a:cs typeface="Times New Roman"/>
              </a:rPr>
              <a:t>nodal </a:t>
            </a:r>
            <a:r>
              <a:rPr sz="1200" spc="-5" dirty="0">
                <a:latin typeface="Times New Roman"/>
                <a:cs typeface="Times New Roman"/>
              </a:rPr>
              <a:t>spacing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b="1" i="1" dirty="0">
                <a:latin typeface="Times New Roman"/>
                <a:cs typeface="Times New Roman"/>
              </a:rPr>
              <a:t>3cm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obtain  the </a:t>
            </a:r>
            <a:r>
              <a:rPr sz="1200" spc="-10" dirty="0">
                <a:latin typeface="Times New Roman"/>
                <a:cs typeface="Times New Roman"/>
              </a:rPr>
              <a:t>finite </a:t>
            </a:r>
            <a:r>
              <a:rPr sz="1200" spc="-5" dirty="0">
                <a:latin typeface="Times New Roman"/>
                <a:cs typeface="Times New Roman"/>
              </a:rPr>
              <a:t>difference formulation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15" dirty="0">
                <a:latin typeface="Times New Roman"/>
                <a:cs typeface="Times New Roman"/>
              </a:rPr>
              <a:t>all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nodes.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5883" y="1957323"/>
            <a:ext cx="3131185" cy="2192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05"/>
              </a:lnSpc>
              <a:spcBef>
                <a:spcPts val="100"/>
              </a:spcBef>
            </a:pPr>
            <a:r>
              <a:rPr sz="1200" b="1" i="1" u="heavy" spc="-5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PROBLEMS</a:t>
            </a:r>
            <a:endParaRPr sz="1200">
              <a:latin typeface="Times New Roman"/>
              <a:cs typeface="Times New Roman"/>
            </a:endParaRPr>
          </a:p>
          <a:p>
            <a:pPr marL="38100" marR="33655" algn="just">
              <a:lnSpc>
                <a:spcPct val="95800"/>
              </a:lnSpc>
              <a:spcBef>
                <a:spcPts val="25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5.1-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large </a:t>
            </a:r>
            <a:r>
              <a:rPr sz="1200" spc="-5" dirty="0">
                <a:latin typeface="Times New Roman"/>
                <a:cs typeface="Times New Roman"/>
              </a:rPr>
              <a:t>uranium </a:t>
            </a:r>
            <a:r>
              <a:rPr sz="1200" dirty="0">
                <a:latin typeface="Times New Roman"/>
                <a:cs typeface="Times New Roman"/>
              </a:rPr>
              <a:t>plate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thickness  </a:t>
            </a:r>
            <a:r>
              <a:rPr sz="1200" b="1" i="1" spc="-5" dirty="0">
                <a:latin typeface="Times New Roman"/>
                <a:cs typeface="Times New Roman"/>
              </a:rPr>
              <a:t>5cm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thermal </a:t>
            </a:r>
            <a:r>
              <a:rPr sz="1200" dirty="0">
                <a:latin typeface="Times New Roman"/>
                <a:cs typeface="Times New Roman"/>
              </a:rPr>
              <a:t>conductivity </a:t>
            </a:r>
            <a:r>
              <a:rPr sz="1200" b="1" i="1" spc="-5" dirty="0">
                <a:latin typeface="Times New Roman"/>
                <a:cs typeface="Times New Roman"/>
              </a:rPr>
              <a:t>k = 28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 </a:t>
            </a:r>
            <a:r>
              <a:rPr sz="1200" spc="-15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which  </a:t>
            </a:r>
            <a:r>
              <a:rPr sz="1200" spc="-10" dirty="0">
                <a:latin typeface="Times New Roman"/>
                <a:cs typeface="Times New Roman"/>
              </a:rPr>
              <a:t>heat  </a:t>
            </a:r>
            <a:r>
              <a:rPr sz="1200" spc="-15" dirty="0">
                <a:latin typeface="Times New Roman"/>
                <a:cs typeface="Times New Roman"/>
              </a:rPr>
              <a:t>is  </a:t>
            </a:r>
            <a:r>
              <a:rPr sz="1200" dirty="0">
                <a:latin typeface="Times New Roman"/>
                <a:cs typeface="Times New Roman"/>
              </a:rPr>
              <a:t>generated uniformly </a:t>
            </a:r>
            <a:r>
              <a:rPr sz="1200" spc="-5" dirty="0">
                <a:latin typeface="Times New Roman"/>
                <a:cs typeface="Times New Roman"/>
              </a:rPr>
              <a:t>at  a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constant</a:t>
            </a:r>
            <a:endParaRPr sz="1200">
              <a:latin typeface="Times New Roman"/>
              <a:cs typeface="Times New Roman"/>
            </a:endParaRPr>
          </a:p>
          <a:p>
            <a:pPr marL="38100" algn="just">
              <a:lnSpc>
                <a:spcPct val="100000"/>
              </a:lnSpc>
              <a:spcBef>
                <a:spcPts val="15"/>
              </a:spcBef>
            </a:pPr>
            <a:r>
              <a:rPr sz="1200" spc="5" dirty="0">
                <a:latin typeface="Times New Roman"/>
                <a:cs typeface="Times New Roman"/>
              </a:rPr>
              <a:t>rate of  </a:t>
            </a:r>
            <a:r>
              <a:rPr sz="2025" b="1" i="1" spc="-419" baseline="2057" dirty="0">
                <a:latin typeface="Times New Roman"/>
                <a:cs typeface="Times New Roman"/>
              </a:rPr>
              <a:t>g</a:t>
            </a:r>
            <a:r>
              <a:rPr sz="2025" spc="-419" baseline="6172" dirty="0">
                <a:latin typeface="MT Extra"/>
                <a:cs typeface="MT Extra"/>
              </a:rPr>
              <a:t></a:t>
            </a:r>
            <a:r>
              <a:rPr sz="2025" spc="-419" baseline="6172" dirty="0">
                <a:latin typeface="Times New Roman"/>
                <a:cs typeface="Times New Roman"/>
              </a:rPr>
              <a:t>    </a:t>
            </a:r>
            <a:r>
              <a:rPr sz="1200" b="1" i="1" spc="-5" dirty="0">
                <a:latin typeface="Times New Roman"/>
                <a:cs typeface="Times New Roman"/>
              </a:rPr>
              <a:t>= 6 × 10</a:t>
            </a:r>
            <a:r>
              <a:rPr sz="1200" b="1" i="1" spc="-7" baseline="38194" dirty="0">
                <a:latin typeface="Times New Roman"/>
                <a:cs typeface="Times New Roman"/>
              </a:rPr>
              <a:t>5  </a:t>
            </a: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3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One </a:t>
            </a:r>
            <a:r>
              <a:rPr sz="1200" spc="-10" dirty="0">
                <a:latin typeface="Times New Roman"/>
                <a:cs typeface="Times New Roman"/>
              </a:rPr>
              <a:t>side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plate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95800"/>
              </a:lnSpc>
              <a:spcBef>
                <a:spcPts val="200"/>
              </a:spcBef>
            </a:pPr>
            <a:r>
              <a:rPr sz="1200" spc="-5" dirty="0">
                <a:latin typeface="Times New Roman"/>
                <a:cs typeface="Times New Roman"/>
              </a:rPr>
              <a:t>insulated </a:t>
            </a:r>
            <a:r>
              <a:rPr sz="1200" spc="-10" dirty="0">
                <a:latin typeface="Times New Roman"/>
                <a:cs typeface="Times New Roman"/>
              </a:rPr>
              <a:t>while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10" dirty="0">
                <a:latin typeface="Times New Roman"/>
                <a:cs typeface="Times New Roman"/>
              </a:rPr>
              <a:t>side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subjected </a:t>
            </a:r>
            <a:r>
              <a:rPr sz="1200" spc="-5" dirty="0">
                <a:latin typeface="Times New Roman"/>
                <a:cs typeface="Times New Roman"/>
              </a:rPr>
              <a:t>to  convection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an environment at </a:t>
            </a:r>
            <a:r>
              <a:rPr sz="1200" b="1" i="1" spc="-5" dirty="0">
                <a:latin typeface="Times New Roman"/>
                <a:cs typeface="Times New Roman"/>
              </a:rPr>
              <a:t>30C°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 heat  transfer coefficient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h = </a:t>
            </a:r>
            <a:r>
              <a:rPr sz="1200" b="1" i="1" dirty="0">
                <a:latin typeface="Times New Roman"/>
                <a:cs typeface="Times New Roman"/>
              </a:rPr>
              <a:t>60W/m</a:t>
            </a:r>
            <a:r>
              <a:rPr sz="1200" b="1" i="1" baseline="38194" dirty="0">
                <a:latin typeface="Times New Roman"/>
                <a:cs typeface="Times New Roman"/>
              </a:rPr>
              <a:t>2</a:t>
            </a:r>
            <a:r>
              <a:rPr sz="1200" b="1" i="1" dirty="0">
                <a:latin typeface="Times New Roman"/>
                <a:cs typeface="Times New Roman"/>
              </a:rPr>
              <a:t>·C°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Taking  </a:t>
            </a:r>
            <a:r>
              <a:rPr sz="1200" spc="-10" dirty="0">
                <a:latin typeface="Times New Roman"/>
                <a:cs typeface="Times New Roman"/>
              </a:rPr>
              <a:t>six </a:t>
            </a:r>
            <a:r>
              <a:rPr sz="1200" dirty="0">
                <a:latin typeface="Times New Roman"/>
                <a:cs typeface="Times New Roman"/>
              </a:rPr>
              <a:t>equally </a:t>
            </a:r>
            <a:r>
              <a:rPr sz="1200" spc="-5" dirty="0">
                <a:latin typeface="Times New Roman"/>
                <a:cs typeface="Times New Roman"/>
              </a:rPr>
              <a:t>spaced nodes with a </a:t>
            </a:r>
            <a:r>
              <a:rPr sz="1200" dirty="0">
                <a:latin typeface="Times New Roman"/>
                <a:cs typeface="Times New Roman"/>
              </a:rPr>
              <a:t>nodal </a:t>
            </a:r>
            <a:r>
              <a:rPr sz="1200" spc="-5" dirty="0">
                <a:latin typeface="Times New Roman"/>
                <a:cs typeface="Times New Roman"/>
              </a:rPr>
              <a:t>spacing </a:t>
            </a:r>
            <a:r>
              <a:rPr sz="1200" spc="20" dirty="0">
                <a:latin typeface="Times New Roman"/>
                <a:cs typeface="Times New Roman"/>
              </a:rPr>
              <a:t>of  </a:t>
            </a:r>
            <a:r>
              <a:rPr sz="1200" b="1" i="1" dirty="0">
                <a:latin typeface="Times New Roman"/>
                <a:cs typeface="Times New Roman"/>
              </a:rPr>
              <a:t>1cm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Obtain the </a:t>
            </a:r>
            <a:r>
              <a:rPr sz="1200" spc="-10" dirty="0">
                <a:latin typeface="Times New Roman"/>
                <a:cs typeface="Times New Roman"/>
              </a:rPr>
              <a:t>finite </a:t>
            </a:r>
            <a:r>
              <a:rPr sz="1200" spc="-5" dirty="0">
                <a:latin typeface="Times New Roman"/>
                <a:cs typeface="Times New Roman"/>
              </a:rPr>
              <a:t>difference formulation </a:t>
            </a:r>
            <a:r>
              <a:rPr sz="1200" spc="20" dirty="0">
                <a:latin typeface="Times New Roman"/>
                <a:cs typeface="Times New Roman"/>
              </a:rPr>
              <a:t>of  </a:t>
            </a:r>
            <a:r>
              <a:rPr sz="1200" spc="-1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problem and </a:t>
            </a:r>
            <a:r>
              <a:rPr sz="1200" dirty="0">
                <a:latin typeface="Times New Roman"/>
                <a:cs typeface="Times New Roman"/>
              </a:rPr>
              <a:t>write </a:t>
            </a:r>
            <a:r>
              <a:rPr sz="1200" spc="-5" dirty="0">
                <a:latin typeface="Times New Roman"/>
                <a:cs typeface="Times New Roman"/>
              </a:rPr>
              <a:t>the energy balance  equation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node.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5883" y="4292091"/>
            <a:ext cx="3130550" cy="30124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0480" algn="just">
              <a:lnSpc>
                <a:spcPct val="958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5.2-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aluminum alloy </a:t>
            </a:r>
            <a:r>
              <a:rPr sz="1200" spc="-15" dirty="0">
                <a:latin typeface="Times New Roman"/>
                <a:cs typeface="Times New Roman"/>
              </a:rPr>
              <a:t>fin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b="1" i="1" spc="-5" dirty="0">
                <a:latin typeface="Times New Roman"/>
                <a:cs typeface="Times New Roman"/>
              </a:rPr>
              <a:t>k = 180  W/m · °C</a:t>
            </a:r>
            <a:r>
              <a:rPr sz="1200" spc="-5" dirty="0">
                <a:latin typeface="Times New Roman"/>
                <a:cs typeface="Times New Roman"/>
              </a:rPr>
              <a:t>)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triangular </a:t>
            </a:r>
            <a:r>
              <a:rPr sz="1200" dirty="0">
                <a:latin typeface="Times New Roman"/>
                <a:cs typeface="Times New Roman"/>
              </a:rPr>
              <a:t>cross section whose  </a:t>
            </a:r>
            <a:r>
              <a:rPr sz="1200" spc="-5" dirty="0">
                <a:latin typeface="Times New Roman"/>
                <a:cs typeface="Times New Roman"/>
              </a:rPr>
              <a:t>length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b="1" i="1" spc="-5" dirty="0">
                <a:latin typeface="Times New Roman"/>
                <a:cs typeface="Times New Roman"/>
              </a:rPr>
              <a:t>L = </a:t>
            </a:r>
            <a:r>
              <a:rPr sz="1200" b="1" i="1" dirty="0">
                <a:latin typeface="Times New Roman"/>
                <a:cs typeface="Times New Roman"/>
              </a:rPr>
              <a:t>5cm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base </a:t>
            </a:r>
            <a:r>
              <a:rPr sz="1200" spc="-5" dirty="0">
                <a:latin typeface="Times New Roman"/>
                <a:cs typeface="Times New Roman"/>
              </a:rPr>
              <a:t>thickness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b="1" i="1" spc="-5" dirty="0">
                <a:latin typeface="Times New Roman"/>
                <a:cs typeface="Times New Roman"/>
              </a:rPr>
              <a:t>b = </a:t>
            </a:r>
            <a:r>
              <a:rPr sz="1200" b="1" i="1" dirty="0">
                <a:latin typeface="Times New Roman"/>
                <a:cs typeface="Times New Roman"/>
              </a:rPr>
              <a:t>1cm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5" dirty="0">
                <a:latin typeface="Times New Roman"/>
                <a:cs typeface="Times New Roman"/>
              </a:rPr>
              <a:t>width </a:t>
            </a:r>
            <a:r>
              <a:rPr sz="1200" b="1" i="1" spc="-5" dirty="0">
                <a:latin typeface="Times New Roman"/>
                <a:cs typeface="Times New Roman"/>
              </a:rPr>
              <a:t>w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direction </a:t>
            </a:r>
            <a:r>
              <a:rPr sz="1200" spc="-5" dirty="0">
                <a:latin typeface="Times New Roman"/>
                <a:cs typeface="Times New Roman"/>
              </a:rPr>
              <a:t>normal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plane </a:t>
            </a:r>
            <a:r>
              <a:rPr sz="1200" spc="2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paper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spc="-10" dirty="0">
                <a:latin typeface="Times New Roman"/>
                <a:cs typeface="Times New Roman"/>
              </a:rPr>
              <a:t>large. The base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fin </a:t>
            </a:r>
            <a:r>
              <a:rPr sz="1200" spc="-5" dirty="0">
                <a:latin typeface="Times New Roman"/>
                <a:cs typeface="Times New Roman"/>
              </a:rPr>
              <a:t>is  </a:t>
            </a:r>
            <a:r>
              <a:rPr sz="1200" spc="-10" dirty="0">
                <a:latin typeface="Times New Roman"/>
                <a:cs typeface="Times New Roman"/>
              </a:rPr>
              <a:t>maintained </a:t>
            </a:r>
            <a:r>
              <a:rPr sz="1200" spc="-5" dirty="0">
                <a:latin typeface="Times New Roman"/>
                <a:cs typeface="Times New Roman"/>
              </a:rPr>
              <a:t>at a 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i="1" baseline="-10416" dirty="0">
                <a:latin typeface="Times New Roman"/>
                <a:cs typeface="Times New Roman"/>
              </a:rPr>
              <a:t>0 </a:t>
            </a:r>
            <a:r>
              <a:rPr sz="1200" b="1" i="1" spc="-5" dirty="0">
                <a:latin typeface="Times New Roman"/>
                <a:cs typeface="Times New Roman"/>
              </a:rPr>
              <a:t>= 180C°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fin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losing </a:t>
            </a:r>
            <a:r>
              <a:rPr sz="1200" spc="-5" dirty="0">
                <a:latin typeface="Times New Roman"/>
                <a:cs typeface="Times New Roman"/>
              </a:rPr>
              <a:t>heat by </a:t>
            </a:r>
            <a:r>
              <a:rPr sz="1200" dirty="0">
                <a:latin typeface="Times New Roman"/>
                <a:cs typeface="Times New Roman"/>
              </a:rPr>
              <a:t>convection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ambient </a:t>
            </a:r>
            <a:r>
              <a:rPr sz="1200" spc="-15" dirty="0">
                <a:latin typeface="Times New Roman"/>
                <a:cs typeface="Times New Roman"/>
              </a:rPr>
              <a:t>air 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i="1" baseline="-10416" dirty="0">
                <a:latin typeface="Times New Roman"/>
                <a:cs typeface="Times New Roman"/>
              </a:rPr>
              <a:t>∞ </a:t>
            </a:r>
            <a:r>
              <a:rPr sz="1200" b="1" i="1" spc="-5" dirty="0">
                <a:latin typeface="Times New Roman"/>
                <a:cs typeface="Times New Roman"/>
              </a:rPr>
              <a:t>= 25C°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</a:t>
            </a:r>
            <a:r>
              <a:rPr sz="1200" spc="-10" dirty="0">
                <a:latin typeface="Times New Roman"/>
                <a:cs typeface="Times New Roman"/>
              </a:rPr>
              <a:t>coefficient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b="1" i="1" spc="-5" dirty="0">
                <a:latin typeface="Times New Roman"/>
                <a:cs typeface="Times New Roman"/>
              </a:rPr>
              <a:t>h= 25 </a:t>
            </a: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2 </a:t>
            </a:r>
            <a:r>
              <a:rPr sz="1200" b="1" i="1" spc="-5" dirty="0">
                <a:latin typeface="Times New Roman"/>
                <a:cs typeface="Times New Roman"/>
              </a:rPr>
              <a:t>·C°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radiation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surrounding  </a:t>
            </a:r>
            <a:r>
              <a:rPr sz="1200" spc="-5" dirty="0">
                <a:latin typeface="Times New Roman"/>
                <a:cs typeface="Times New Roman"/>
              </a:rPr>
              <a:t>surfaces at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average </a:t>
            </a:r>
            <a:r>
              <a:rPr sz="1200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T</a:t>
            </a:r>
            <a:r>
              <a:rPr sz="1200" b="1" i="1" spc="-7" baseline="-10416" dirty="0">
                <a:latin typeface="Times New Roman"/>
                <a:cs typeface="Times New Roman"/>
              </a:rPr>
              <a:t>surr</a:t>
            </a:r>
            <a:r>
              <a:rPr sz="1200" b="1" i="1" spc="-5" dirty="0">
                <a:latin typeface="Times New Roman"/>
                <a:cs typeface="Times New Roman"/>
              </a:rPr>
              <a:t>=290K</a:t>
            </a:r>
            <a:r>
              <a:rPr sz="1200" spc="-5" dirty="0">
                <a:latin typeface="Times New Roman"/>
                <a:cs typeface="Times New Roman"/>
              </a:rPr>
              <a:t>.  </a:t>
            </a:r>
            <a:r>
              <a:rPr sz="1200" spc="-1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the finite difference method with </a:t>
            </a:r>
            <a:r>
              <a:rPr sz="1200" dirty="0">
                <a:latin typeface="Times New Roman"/>
                <a:cs typeface="Times New Roman"/>
              </a:rPr>
              <a:t>six  </a:t>
            </a:r>
            <a:r>
              <a:rPr sz="1200" spc="-5" dirty="0">
                <a:latin typeface="Times New Roman"/>
                <a:cs typeface="Times New Roman"/>
              </a:rPr>
              <a:t>equally spaced nodes along the </a:t>
            </a:r>
            <a:r>
              <a:rPr sz="1200" spc="-15" dirty="0">
                <a:latin typeface="Times New Roman"/>
                <a:cs typeface="Times New Roman"/>
              </a:rPr>
              <a:t>fin 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x-  </a:t>
            </a:r>
            <a:r>
              <a:rPr sz="1200" spc="-5" dirty="0">
                <a:latin typeface="Times New Roman"/>
                <a:cs typeface="Times New Roman"/>
              </a:rPr>
              <a:t>direction, determine the </a:t>
            </a:r>
            <a:r>
              <a:rPr sz="1200" dirty="0">
                <a:latin typeface="Times New Roman"/>
                <a:cs typeface="Times New Roman"/>
              </a:rPr>
              <a:t>energy </a:t>
            </a:r>
            <a:r>
              <a:rPr sz="1200" spc="-10" dirty="0">
                <a:latin typeface="Times New Roman"/>
                <a:cs typeface="Times New Roman"/>
              </a:rPr>
              <a:t>balance </a:t>
            </a:r>
            <a:r>
              <a:rPr sz="1200" spc="5" dirty="0">
                <a:latin typeface="Times New Roman"/>
                <a:cs typeface="Times New Roman"/>
              </a:rPr>
              <a:t>or  </a:t>
            </a:r>
            <a:r>
              <a:rPr sz="1200" spc="-5" dirty="0">
                <a:latin typeface="Times New Roman"/>
                <a:cs typeface="Times New Roman"/>
              </a:rPr>
              <a:t>differences equations at the considering nodes </a:t>
            </a:r>
            <a:r>
              <a:rPr sz="1200" spc="-10" dirty="0">
                <a:latin typeface="Times New Roman"/>
                <a:cs typeface="Times New Roman"/>
              </a:rPr>
              <a:t>for  </a:t>
            </a:r>
            <a:r>
              <a:rPr sz="1200" b="1" i="1" spc="-5" dirty="0">
                <a:latin typeface="Times New Roman"/>
                <a:cs typeface="Times New Roman"/>
              </a:rPr>
              <a:t>w = </a:t>
            </a:r>
            <a:r>
              <a:rPr sz="1200" b="1" i="1" spc="5" dirty="0">
                <a:latin typeface="Times New Roman"/>
                <a:cs typeface="Times New Roman"/>
              </a:rPr>
              <a:t>1m</a:t>
            </a:r>
            <a:r>
              <a:rPr sz="1200" spc="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Take </a:t>
            </a:r>
            <a:r>
              <a:rPr sz="1200" spc="-5" dirty="0">
                <a:latin typeface="Times New Roman"/>
                <a:cs typeface="Times New Roman"/>
              </a:rPr>
              <a:t>the emissivity </a:t>
            </a:r>
            <a:r>
              <a:rPr sz="1200" spc="1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fin </a:t>
            </a:r>
            <a:r>
              <a:rPr sz="1200" spc="-5" dirty="0">
                <a:latin typeface="Times New Roman"/>
                <a:cs typeface="Times New Roman"/>
              </a:rPr>
              <a:t>surface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b="1" i="1" dirty="0">
                <a:latin typeface="Times New Roman"/>
                <a:cs typeface="Times New Roman"/>
              </a:rPr>
              <a:t>0.9 </a:t>
            </a:r>
            <a:r>
              <a:rPr sz="1200" spc="-5" dirty="0">
                <a:latin typeface="Times New Roman"/>
                <a:cs typeface="Times New Roman"/>
              </a:rPr>
              <a:t>and assume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5" dirty="0">
                <a:latin typeface="Times New Roman"/>
                <a:cs typeface="Times New Roman"/>
              </a:rPr>
              <a:t>one-dimensional heat  transfer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7108" y="9415780"/>
            <a:ext cx="661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Prob.(5.2)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75232" y="7340600"/>
            <a:ext cx="2194560" cy="2602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5400" y="5819647"/>
            <a:ext cx="1807463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31284" y="7215123"/>
            <a:ext cx="661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Prob.(5.4)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105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792" y="692911"/>
            <a:ext cx="6303645" cy="58419"/>
          </a:xfrm>
          <a:custGeom>
            <a:avLst/>
            <a:gdLst/>
            <a:ahLst/>
            <a:cxnLst/>
            <a:rect l="l" t="t" r="r" b="b"/>
            <a:pathLst>
              <a:path w="6303645" h="58420">
                <a:moveTo>
                  <a:pt x="6303264" y="45720"/>
                </a:moveTo>
                <a:lnTo>
                  <a:pt x="0" y="45720"/>
                </a:lnTo>
                <a:lnTo>
                  <a:pt x="0" y="57912"/>
                </a:lnTo>
                <a:lnTo>
                  <a:pt x="6303264" y="57912"/>
                </a:lnTo>
                <a:lnTo>
                  <a:pt x="6303264" y="45720"/>
                </a:lnTo>
                <a:close/>
              </a:path>
              <a:path w="6303645" h="58420">
                <a:moveTo>
                  <a:pt x="6303264" y="0"/>
                </a:moveTo>
                <a:lnTo>
                  <a:pt x="0" y="0"/>
                </a:lnTo>
                <a:lnTo>
                  <a:pt x="0" y="33528"/>
                </a:lnTo>
                <a:lnTo>
                  <a:pt x="6303264" y="33528"/>
                </a:lnTo>
                <a:lnTo>
                  <a:pt x="6303264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6" name="object 6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91033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91033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337" y="10254932"/>
              <a:ext cx="6260465" cy="121285"/>
            </a:xfrm>
            <a:custGeom>
              <a:avLst/>
              <a:gdLst/>
              <a:ahLst/>
              <a:cxnLst/>
              <a:rect l="l" t="t" r="r" b="b"/>
              <a:pathLst>
                <a:path w="6260465" h="121284">
                  <a:moveTo>
                    <a:pt x="6259969" y="0"/>
                  </a:moveTo>
                  <a:lnTo>
                    <a:pt x="0" y="0"/>
                  </a:lnTo>
                  <a:lnTo>
                    <a:pt x="0" y="121081"/>
                  </a:lnTo>
                  <a:lnTo>
                    <a:pt x="6259969" y="121081"/>
                  </a:lnTo>
                  <a:lnTo>
                    <a:pt x="625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58259" y="3027171"/>
            <a:ext cx="3081655" cy="17843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5.8-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15" dirty="0">
                <a:latin typeface="Times New Roman"/>
                <a:cs typeface="Times New Roman"/>
              </a:rPr>
              <a:t>two-dimensional </a:t>
            </a:r>
            <a:r>
              <a:rPr sz="1200" spc="-10" dirty="0">
                <a:latin typeface="Times New Roman"/>
                <a:cs typeface="Times New Roman"/>
              </a:rPr>
              <a:t>heat  transfer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long </a:t>
            </a:r>
            <a:r>
              <a:rPr sz="1200" spc="-20" dirty="0">
                <a:latin typeface="Times New Roman"/>
                <a:cs typeface="Times New Roman"/>
              </a:rPr>
              <a:t>solid </a:t>
            </a:r>
            <a:r>
              <a:rPr sz="1200" spc="-5" dirty="0">
                <a:latin typeface="Times New Roman"/>
                <a:cs typeface="Times New Roman"/>
              </a:rPr>
              <a:t>body whose </a:t>
            </a:r>
            <a:r>
              <a:rPr sz="1200" dirty="0">
                <a:latin typeface="Times New Roman"/>
                <a:cs typeface="Times New Roman"/>
              </a:rPr>
              <a:t>cross </a:t>
            </a:r>
            <a:r>
              <a:rPr sz="1200" spc="-5" dirty="0">
                <a:latin typeface="Times New Roman"/>
                <a:cs typeface="Times New Roman"/>
              </a:rPr>
              <a:t>section 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given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figure. </a:t>
            </a:r>
            <a:r>
              <a:rPr sz="1200" spc="-10" dirty="0">
                <a:latin typeface="Times New Roman"/>
                <a:cs typeface="Times New Roman"/>
              </a:rPr>
              <a:t>The measured </a:t>
            </a:r>
            <a:r>
              <a:rPr sz="1200" spc="-5" dirty="0">
                <a:latin typeface="Times New Roman"/>
                <a:cs typeface="Times New Roman"/>
              </a:rPr>
              <a:t>temperatures  at </a:t>
            </a:r>
            <a:r>
              <a:rPr sz="1200" spc="-10" dirty="0">
                <a:latin typeface="Times New Roman"/>
                <a:cs typeface="Times New Roman"/>
              </a:rPr>
              <a:t>selected </a:t>
            </a:r>
            <a:r>
              <a:rPr sz="1200" spc="-5" dirty="0">
                <a:latin typeface="Times New Roman"/>
                <a:cs typeface="Times New Roman"/>
              </a:rPr>
              <a:t>points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outer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are as  </a:t>
            </a:r>
            <a:r>
              <a:rPr sz="1200" spc="-10" dirty="0">
                <a:latin typeface="Times New Roman"/>
                <a:cs typeface="Times New Roman"/>
              </a:rPr>
              <a:t>shown. The thermal conductivity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body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b="1" i="1" spc="-5" dirty="0">
                <a:latin typeface="Times New Roman"/>
                <a:cs typeface="Times New Roman"/>
              </a:rPr>
              <a:t>k= 45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there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5" dirty="0">
                <a:latin typeface="Times New Roman"/>
                <a:cs typeface="Times New Roman"/>
              </a:rPr>
              <a:t>no </a:t>
            </a:r>
            <a:r>
              <a:rPr sz="1200" spc="-10" dirty="0">
                <a:latin typeface="Times New Roman"/>
                <a:cs typeface="Times New Roman"/>
              </a:rPr>
              <a:t>heat generation.  </a:t>
            </a:r>
            <a:r>
              <a:rPr sz="1200" spc="-2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finite </a:t>
            </a:r>
            <a:r>
              <a:rPr sz="1200" spc="-20" dirty="0">
                <a:latin typeface="Times New Roman"/>
                <a:cs typeface="Times New Roman"/>
              </a:rPr>
              <a:t>difference </a:t>
            </a:r>
            <a:r>
              <a:rPr sz="1200" spc="-10" dirty="0">
                <a:latin typeface="Times New Roman"/>
                <a:cs typeface="Times New Roman"/>
              </a:rPr>
              <a:t>method with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20" dirty="0">
                <a:latin typeface="Times New Roman"/>
                <a:cs typeface="Times New Roman"/>
              </a:rPr>
              <a:t>mesh  size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i="1" dirty="0">
                <a:latin typeface="Times New Roman"/>
                <a:cs typeface="Times New Roman"/>
              </a:rPr>
              <a:t>2.0cm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finite  </a:t>
            </a:r>
            <a:r>
              <a:rPr sz="1200" spc="-20" dirty="0">
                <a:latin typeface="Times New Roman"/>
                <a:cs typeface="Times New Roman"/>
              </a:rPr>
              <a:t>difference </a:t>
            </a:r>
            <a:r>
              <a:rPr sz="1200" spc="-5" dirty="0">
                <a:latin typeface="Times New Roman"/>
                <a:cs typeface="Times New Roman"/>
              </a:rPr>
              <a:t>equations at the </a:t>
            </a:r>
            <a:r>
              <a:rPr sz="1200" spc="-15" dirty="0">
                <a:latin typeface="Times New Roman"/>
                <a:cs typeface="Times New Roman"/>
              </a:rPr>
              <a:t>indicated </a:t>
            </a:r>
            <a:r>
              <a:rPr sz="1200" spc="-5" dirty="0">
                <a:latin typeface="Times New Roman"/>
                <a:cs typeface="Times New Roman"/>
              </a:rPr>
              <a:t>points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medium.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8259" y="6188940"/>
            <a:ext cx="3075305" cy="6191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17830">
              <a:lnSpc>
                <a:spcPct val="100000"/>
              </a:lnSpc>
              <a:spcBef>
                <a:spcPts val="115"/>
              </a:spcBef>
            </a:pPr>
            <a:r>
              <a:rPr sz="1250" b="1" i="1" spc="15" dirty="0">
                <a:solidFill>
                  <a:srgbClr val="F50795"/>
                </a:solidFill>
                <a:latin typeface="Times New Roman"/>
                <a:cs typeface="Times New Roman"/>
              </a:rPr>
              <a:t>Prob.(5.8)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14655" algn="l"/>
                <a:tab pos="1113155" algn="l"/>
                <a:tab pos="1653539" algn="l"/>
                <a:tab pos="2811780" algn="l"/>
              </a:tabLst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5</a:t>
            </a:r>
            <a:r>
              <a:rPr sz="1200" b="1" i="1" spc="5" dirty="0">
                <a:solidFill>
                  <a:srgbClr val="F50795"/>
                </a:solidFill>
                <a:latin typeface="Times New Roman"/>
                <a:cs typeface="Times New Roman"/>
              </a:rPr>
              <a:t>.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9-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	</a:t>
            </a:r>
            <a:r>
              <a:rPr sz="1200" spc="-15" dirty="0">
                <a:latin typeface="Times New Roman"/>
                <a:cs typeface="Times New Roman"/>
              </a:rPr>
              <a:t>C</a:t>
            </a:r>
            <a:r>
              <a:rPr sz="1200" spc="15" dirty="0">
                <a:latin typeface="Times New Roman"/>
                <a:cs typeface="Times New Roman"/>
              </a:rPr>
              <a:t>o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10" dirty="0">
                <a:latin typeface="Times New Roman"/>
                <a:cs typeface="Times New Roman"/>
              </a:rPr>
              <a:t>ea</a:t>
            </a:r>
            <a:r>
              <a:rPr sz="1200" spc="-5" dirty="0">
                <a:latin typeface="Times New Roman"/>
                <a:cs typeface="Times New Roman"/>
              </a:rPr>
              <a:t>dy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10" dirty="0">
                <a:latin typeface="Times New Roman"/>
                <a:cs typeface="Times New Roman"/>
              </a:rPr>
              <a:t>w</a:t>
            </a:r>
            <a:r>
              <a:rPr sz="1200" spc="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50" dirty="0">
                <a:latin typeface="Times New Roman"/>
                <a:cs typeface="Times New Roman"/>
              </a:rPr>
              <a:t>im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15" dirty="0">
                <a:latin typeface="Times New Roman"/>
                <a:cs typeface="Times New Roman"/>
              </a:rPr>
              <a:t>o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30" dirty="0">
                <a:latin typeface="Times New Roman"/>
                <a:cs typeface="Times New Roman"/>
              </a:rPr>
              <a:t>h</a:t>
            </a:r>
            <a:r>
              <a:rPr sz="1200" spc="-10" dirty="0">
                <a:latin typeface="Times New Roman"/>
                <a:cs typeface="Times New Roman"/>
              </a:rPr>
              <a:t>ea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58259" y="6776211"/>
            <a:ext cx="3080385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200" spc="-10" dirty="0">
                <a:latin typeface="Times New Roman"/>
                <a:cs typeface="Times New Roman"/>
              </a:rPr>
              <a:t>transfer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long </a:t>
            </a:r>
            <a:r>
              <a:rPr sz="1200" spc="-20" dirty="0">
                <a:latin typeface="Times New Roman"/>
                <a:cs typeface="Times New Roman"/>
              </a:rPr>
              <a:t>solid </a:t>
            </a:r>
            <a:r>
              <a:rPr sz="1200" spc="-15" dirty="0">
                <a:latin typeface="Times New Roman"/>
                <a:cs typeface="Times New Roman"/>
              </a:rPr>
              <a:t>bar </a:t>
            </a:r>
            <a:r>
              <a:rPr sz="1200" spc="-5" dirty="0">
                <a:latin typeface="Times New Roman"/>
                <a:cs typeface="Times New Roman"/>
              </a:rPr>
              <a:t>whose </a:t>
            </a:r>
            <a:r>
              <a:rPr sz="1200" dirty="0">
                <a:latin typeface="Times New Roman"/>
                <a:cs typeface="Times New Roman"/>
              </a:rPr>
              <a:t>cross </a:t>
            </a:r>
            <a:r>
              <a:rPr sz="1200" spc="-5" dirty="0">
                <a:latin typeface="Times New Roman"/>
                <a:cs typeface="Times New Roman"/>
              </a:rPr>
              <a:t>section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spc="-20" dirty="0">
                <a:latin typeface="Times New Roman"/>
                <a:cs typeface="Times New Roman"/>
              </a:rPr>
              <a:t>given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figure.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measured </a:t>
            </a:r>
            <a:r>
              <a:rPr sz="1200" spc="-5" dirty="0">
                <a:latin typeface="Times New Roman"/>
                <a:cs typeface="Times New Roman"/>
              </a:rPr>
              <a:t>temperatures at  </a:t>
            </a:r>
            <a:r>
              <a:rPr sz="1200" spc="-10" dirty="0">
                <a:latin typeface="Times New Roman"/>
                <a:cs typeface="Times New Roman"/>
              </a:rPr>
              <a:t>selected </a:t>
            </a:r>
            <a:r>
              <a:rPr sz="1200" spc="-5" dirty="0">
                <a:latin typeface="Times New Roman"/>
                <a:cs typeface="Times New Roman"/>
              </a:rPr>
              <a:t>points </a:t>
            </a:r>
            <a:r>
              <a:rPr sz="1200" spc="5" dirty="0">
                <a:latin typeface="Times New Roman"/>
                <a:cs typeface="Times New Roman"/>
              </a:rPr>
              <a:t>on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outer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8259" y="7300467"/>
            <a:ext cx="3081020" cy="12630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60"/>
              </a:spcBef>
            </a:pPr>
            <a:r>
              <a:rPr sz="1200" spc="-10" dirty="0">
                <a:latin typeface="Times New Roman"/>
                <a:cs typeface="Times New Roman"/>
              </a:rPr>
              <a:t>shown. The thermal conductivity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body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b="1" i="1" spc="-5" dirty="0">
                <a:latin typeface="Times New Roman"/>
                <a:cs typeface="Times New Roman"/>
              </a:rPr>
              <a:t>k= 20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there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5" dirty="0">
                <a:latin typeface="Times New Roman"/>
                <a:cs typeface="Times New Roman"/>
              </a:rPr>
              <a:t>no </a:t>
            </a:r>
            <a:r>
              <a:rPr sz="1200" spc="-10" dirty="0">
                <a:latin typeface="Times New Roman"/>
                <a:cs typeface="Times New Roman"/>
              </a:rPr>
              <a:t>heat generation.  </a:t>
            </a:r>
            <a:r>
              <a:rPr sz="1200" spc="-2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finite </a:t>
            </a:r>
            <a:r>
              <a:rPr sz="1200" spc="-20" dirty="0">
                <a:latin typeface="Times New Roman"/>
                <a:cs typeface="Times New Roman"/>
              </a:rPr>
              <a:t>difference </a:t>
            </a:r>
            <a:r>
              <a:rPr sz="1200" spc="-10" dirty="0">
                <a:latin typeface="Times New Roman"/>
                <a:cs typeface="Times New Roman"/>
              </a:rPr>
              <a:t>method with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20" dirty="0">
                <a:latin typeface="Times New Roman"/>
                <a:cs typeface="Times New Roman"/>
              </a:rPr>
              <a:t>mesh  size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i="1" dirty="0">
                <a:latin typeface="Times New Roman"/>
                <a:cs typeface="Times New Roman"/>
              </a:rPr>
              <a:t>1.0cm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finite  </a:t>
            </a:r>
            <a:r>
              <a:rPr sz="1200" spc="-20" dirty="0">
                <a:latin typeface="Times New Roman"/>
                <a:cs typeface="Times New Roman"/>
              </a:rPr>
              <a:t>difference </a:t>
            </a:r>
            <a:r>
              <a:rPr sz="1200" spc="-5" dirty="0">
                <a:latin typeface="Times New Roman"/>
                <a:cs typeface="Times New Roman"/>
              </a:rPr>
              <a:t>equations at the </a:t>
            </a:r>
            <a:r>
              <a:rPr sz="1200" spc="-15" dirty="0">
                <a:latin typeface="Times New Roman"/>
                <a:cs typeface="Times New Roman"/>
              </a:rPr>
              <a:t>indicated </a:t>
            </a:r>
            <a:r>
              <a:rPr sz="1200" spc="-5" dirty="0">
                <a:latin typeface="Times New Roman"/>
                <a:cs typeface="Times New Roman"/>
              </a:rPr>
              <a:t>points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medium.</a:t>
            </a:r>
            <a:endParaRPr sz="1200">
              <a:latin typeface="Times New Roman"/>
              <a:cs typeface="Times New Roman"/>
            </a:endParaRPr>
          </a:p>
          <a:p>
            <a:pPr marL="1539240" algn="just">
              <a:lnSpc>
                <a:spcPts val="1415"/>
              </a:lnSpc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143C°,</a:t>
            </a:r>
            <a:r>
              <a:rPr sz="1200" b="1" i="1" spc="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136C°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07028" y="9406613"/>
            <a:ext cx="71120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i="1" spc="15" dirty="0">
                <a:solidFill>
                  <a:srgbClr val="F50795"/>
                </a:solidFill>
                <a:latin typeface="Times New Roman"/>
                <a:cs typeface="Times New Roman"/>
              </a:rPr>
              <a:t>Prob.(5.9)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6740" y="3027171"/>
            <a:ext cx="3134360" cy="12598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0480" algn="just">
              <a:lnSpc>
                <a:spcPct val="958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5.6- </a:t>
            </a:r>
            <a:r>
              <a:rPr sz="1200" spc="-5" dirty="0">
                <a:latin typeface="Times New Roman"/>
                <a:cs typeface="Times New Roman"/>
              </a:rPr>
              <a:t>A hot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100C°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cooled </a:t>
            </a:r>
            <a:r>
              <a:rPr sz="1200" spc="-15" dirty="0">
                <a:latin typeface="Times New Roman"/>
                <a:cs typeface="Times New Roman"/>
              </a:rPr>
              <a:t>by  </a:t>
            </a:r>
            <a:r>
              <a:rPr sz="1200" spc="-10" dirty="0">
                <a:latin typeface="Times New Roman"/>
                <a:cs typeface="Times New Roman"/>
              </a:rPr>
              <a:t>attaching </a:t>
            </a:r>
            <a:r>
              <a:rPr sz="1200" b="1" i="1" spc="-5" dirty="0">
                <a:latin typeface="Times New Roman"/>
                <a:cs typeface="Times New Roman"/>
              </a:rPr>
              <a:t>3cm</a:t>
            </a:r>
            <a:r>
              <a:rPr sz="1200" spc="-5" dirty="0">
                <a:latin typeface="Times New Roman"/>
                <a:cs typeface="Times New Roman"/>
              </a:rPr>
              <a:t>-long, </a:t>
            </a:r>
            <a:r>
              <a:rPr sz="1200" b="1" i="1" spc="-5" dirty="0">
                <a:latin typeface="Times New Roman"/>
                <a:cs typeface="Times New Roman"/>
              </a:rPr>
              <a:t>0.25cm</a:t>
            </a:r>
            <a:r>
              <a:rPr sz="1200" spc="-5" dirty="0">
                <a:latin typeface="Times New Roman"/>
                <a:cs typeface="Times New Roman"/>
              </a:rPr>
              <a:t>-diameter </a:t>
            </a:r>
            <a:r>
              <a:rPr sz="1200" spc="-25" dirty="0">
                <a:latin typeface="Times New Roman"/>
                <a:cs typeface="Times New Roman"/>
              </a:rPr>
              <a:t>aluminum  </a:t>
            </a:r>
            <a:r>
              <a:rPr sz="1200" spc="-20" dirty="0">
                <a:latin typeface="Times New Roman"/>
                <a:cs typeface="Times New Roman"/>
              </a:rPr>
              <a:t>pin </a:t>
            </a:r>
            <a:r>
              <a:rPr sz="1200" spc="-30" dirty="0">
                <a:latin typeface="Times New Roman"/>
                <a:cs typeface="Times New Roman"/>
              </a:rPr>
              <a:t>fins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b="1" i="1" spc="-5" dirty="0">
                <a:latin typeface="Times New Roman"/>
                <a:cs typeface="Times New Roman"/>
              </a:rPr>
              <a:t>k = 237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)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center-to-  </a:t>
            </a:r>
            <a:r>
              <a:rPr sz="1200" spc="-5" dirty="0">
                <a:latin typeface="Times New Roman"/>
                <a:cs typeface="Times New Roman"/>
              </a:rPr>
              <a:t>center </a:t>
            </a:r>
            <a:r>
              <a:rPr sz="1200" spc="-10" dirty="0">
                <a:latin typeface="Times New Roman"/>
                <a:cs typeface="Times New Roman"/>
              </a:rPr>
              <a:t>distance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dirty="0">
                <a:latin typeface="Times New Roman"/>
                <a:cs typeface="Times New Roman"/>
              </a:rPr>
              <a:t>0.6cm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surrounding </a:t>
            </a:r>
            <a:r>
              <a:rPr sz="1200" spc="-20" dirty="0">
                <a:latin typeface="Times New Roman"/>
                <a:cs typeface="Times New Roman"/>
              </a:rPr>
              <a:t>medium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spc="-5" dirty="0">
                <a:latin typeface="Times New Roman"/>
                <a:cs typeface="Times New Roman"/>
              </a:rPr>
              <a:t>30C°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combined  </a:t>
            </a:r>
            <a:r>
              <a:rPr sz="1200" spc="-10" dirty="0">
                <a:latin typeface="Times New Roman"/>
                <a:cs typeface="Times New Roman"/>
              </a:rPr>
              <a:t>heat transfer </a:t>
            </a:r>
            <a:r>
              <a:rPr sz="1200" spc="-20" dirty="0">
                <a:latin typeface="Times New Roman"/>
                <a:cs typeface="Times New Roman"/>
              </a:rPr>
              <a:t>coefficient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spc="-5" dirty="0">
                <a:latin typeface="Times New Roman"/>
                <a:cs typeface="Times New Roman"/>
              </a:rPr>
              <a:t>35  </a:t>
            </a: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2</a:t>
            </a:r>
            <a:r>
              <a:rPr sz="1200" b="1" i="1" dirty="0">
                <a:latin typeface="Times New Roman"/>
                <a:cs typeface="Times New Roman"/>
              </a:rPr>
              <a:t>·C°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25" dirty="0">
                <a:latin typeface="Times New Roman"/>
                <a:cs typeface="Times New Roman"/>
              </a:rPr>
              <a:t>Assuming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15" dirty="0">
                <a:latin typeface="Times New Roman"/>
                <a:cs typeface="Times New Roman"/>
              </a:rPr>
              <a:t>one-dimensional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heat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32848" y="4252467"/>
            <a:ext cx="66294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875" marR="5080" indent="-3810">
              <a:lnSpc>
                <a:spcPts val="1390"/>
              </a:lnSpc>
              <a:spcBef>
                <a:spcPts val="185"/>
              </a:spcBef>
              <a:tabLst>
                <a:tab pos="33909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 nodal  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30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45" dirty="0">
                <a:latin typeface="Times New Roman"/>
                <a:cs typeface="Times New Roman"/>
              </a:rPr>
              <a:t>f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2140" y="4252467"/>
            <a:ext cx="2330450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200" spc="-10" dirty="0">
                <a:latin typeface="Times New Roman"/>
                <a:cs typeface="Times New Roman"/>
              </a:rPr>
              <a:t>transfer </a:t>
            </a:r>
            <a:r>
              <a:rPr sz="1200" spc="-15" dirty="0">
                <a:latin typeface="Times New Roman"/>
                <a:cs typeface="Times New Roman"/>
              </a:rPr>
              <a:t>along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30" dirty="0">
                <a:latin typeface="Times New Roman"/>
                <a:cs typeface="Times New Roman"/>
              </a:rPr>
              <a:t>fin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taking  </a:t>
            </a:r>
            <a:r>
              <a:rPr sz="1200" spc="-15" dirty="0">
                <a:latin typeface="Times New Roman"/>
                <a:cs typeface="Times New Roman"/>
              </a:rPr>
              <a:t>spacing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b="1" i="1" dirty="0">
                <a:latin typeface="Times New Roman"/>
                <a:cs typeface="Times New Roman"/>
              </a:rPr>
              <a:t>0.5cm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determine  </a:t>
            </a:r>
            <a:r>
              <a:rPr sz="1200" spc="-20" dirty="0">
                <a:latin typeface="Times New Roman"/>
                <a:cs typeface="Times New Roman"/>
              </a:rPr>
              <a:t>difference </a:t>
            </a:r>
            <a:r>
              <a:rPr sz="1200" spc="-5" dirty="0">
                <a:latin typeface="Times New Roman"/>
                <a:cs typeface="Times New Roman"/>
              </a:rPr>
              <a:t>equation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node.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2140" y="7553452"/>
            <a:ext cx="3074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1101090" algn="l"/>
                <a:tab pos="1635125" algn="l"/>
                <a:tab pos="2807970" algn="l"/>
              </a:tabLst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5</a:t>
            </a:r>
            <a:r>
              <a:rPr sz="1200" b="1" i="1" spc="5" dirty="0">
                <a:solidFill>
                  <a:srgbClr val="F50795"/>
                </a:solidFill>
                <a:latin typeface="Times New Roman"/>
                <a:cs typeface="Times New Roman"/>
              </a:rPr>
              <a:t>.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7-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	</a:t>
            </a:r>
            <a:r>
              <a:rPr sz="1200" spc="-40" dirty="0">
                <a:latin typeface="Times New Roman"/>
                <a:cs typeface="Times New Roman"/>
              </a:rPr>
              <a:t>C</a:t>
            </a:r>
            <a:r>
              <a:rPr sz="1200" spc="15" dirty="0">
                <a:latin typeface="Times New Roman"/>
                <a:cs typeface="Times New Roman"/>
              </a:rPr>
              <a:t>o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5" dirty="0">
                <a:latin typeface="Times New Roman"/>
                <a:cs typeface="Times New Roman"/>
              </a:rPr>
              <a:t>s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1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10" dirty="0">
                <a:latin typeface="Times New Roman"/>
                <a:cs typeface="Times New Roman"/>
              </a:rPr>
              <a:t>ea</a:t>
            </a:r>
            <a:r>
              <a:rPr sz="1200" spc="-5" dirty="0">
                <a:latin typeface="Times New Roman"/>
                <a:cs typeface="Times New Roman"/>
              </a:rPr>
              <a:t>dy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10" dirty="0">
                <a:latin typeface="Times New Roman"/>
                <a:cs typeface="Times New Roman"/>
              </a:rPr>
              <a:t>w</a:t>
            </a:r>
            <a:r>
              <a:rPr sz="1200" spc="1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30" dirty="0">
                <a:latin typeface="Times New Roman"/>
                <a:cs typeface="Times New Roman"/>
              </a:rPr>
              <a:t>i</a:t>
            </a:r>
            <a:r>
              <a:rPr sz="1200" spc="-50" dirty="0">
                <a:latin typeface="Times New Roman"/>
                <a:cs typeface="Times New Roman"/>
              </a:rPr>
              <a:t>m</a:t>
            </a:r>
            <a:r>
              <a:rPr sz="1200" spc="1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5" dirty="0">
                <a:latin typeface="Times New Roman"/>
                <a:cs typeface="Times New Roman"/>
              </a:rPr>
              <a:t>s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40" dirty="0">
                <a:latin typeface="Times New Roman"/>
                <a:cs typeface="Times New Roman"/>
              </a:rPr>
              <a:t>o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1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-10" dirty="0">
                <a:latin typeface="Times New Roman"/>
                <a:cs typeface="Times New Roman"/>
              </a:rPr>
              <a:t>ea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2140" y="7730235"/>
            <a:ext cx="3077845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transfer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long </a:t>
            </a:r>
            <a:r>
              <a:rPr sz="1200" spc="-5" dirty="0">
                <a:latin typeface="Times New Roman"/>
                <a:cs typeface="Times New Roman"/>
              </a:rPr>
              <a:t>solid </a:t>
            </a:r>
            <a:r>
              <a:rPr sz="1200" dirty="0">
                <a:latin typeface="Times New Roman"/>
                <a:cs typeface="Times New Roman"/>
              </a:rPr>
              <a:t>body </a:t>
            </a:r>
            <a:r>
              <a:rPr sz="1200" spc="-10" dirty="0">
                <a:latin typeface="Times New Roman"/>
                <a:cs typeface="Times New Roman"/>
              </a:rPr>
              <a:t>whose </a:t>
            </a:r>
            <a:r>
              <a:rPr sz="1200" dirty="0">
                <a:latin typeface="Times New Roman"/>
                <a:cs typeface="Times New Roman"/>
              </a:rPr>
              <a:t>cross section 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given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next figure. The </a:t>
            </a:r>
            <a:r>
              <a:rPr sz="1200" dirty="0">
                <a:latin typeface="Times New Roman"/>
                <a:cs typeface="Times New Roman"/>
              </a:rPr>
              <a:t>temperatures </a:t>
            </a:r>
            <a:r>
              <a:rPr sz="1200" spc="-5" dirty="0">
                <a:latin typeface="Times New Roman"/>
                <a:cs typeface="Times New Roman"/>
              </a:rPr>
              <a:t>at  the selected nodes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thermal </a:t>
            </a:r>
            <a:r>
              <a:rPr sz="1200" spc="-5" dirty="0">
                <a:latin typeface="Times New Roman"/>
                <a:cs typeface="Times New Roman"/>
              </a:rPr>
              <a:t>conditions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6740" y="8254492"/>
            <a:ext cx="3133090" cy="1674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 marR="30480" algn="just">
              <a:lnSpc>
                <a:spcPct val="98700"/>
              </a:lnSpc>
              <a:spcBef>
                <a:spcPts val="114"/>
              </a:spcBef>
            </a:pPr>
            <a:r>
              <a:rPr sz="1200" spc="-5" dirty="0">
                <a:latin typeface="Times New Roman"/>
                <a:cs typeface="Times New Roman"/>
              </a:rPr>
              <a:t>the boundaries are as shown.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thermal  </a:t>
            </a:r>
            <a:r>
              <a:rPr sz="1200" spc="-5" dirty="0">
                <a:latin typeface="Times New Roman"/>
                <a:cs typeface="Times New Roman"/>
              </a:rPr>
              <a:t>conductivity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body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b="1" i="1" spc="-5" dirty="0">
                <a:latin typeface="Times New Roman"/>
                <a:cs typeface="Times New Roman"/>
              </a:rPr>
              <a:t>k = 45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generated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body uniformly </a:t>
            </a:r>
            <a:r>
              <a:rPr sz="1200" spc="-5" dirty="0">
                <a:latin typeface="Times New Roman"/>
                <a:cs typeface="Times New Roman"/>
              </a:rPr>
              <a:t>at a </a:t>
            </a:r>
            <a:r>
              <a:rPr sz="1200" spc="5" dirty="0">
                <a:latin typeface="Times New Roman"/>
                <a:cs typeface="Times New Roman"/>
              </a:rPr>
              <a:t>rate  of </a:t>
            </a:r>
            <a:r>
              <a:rPr sz="2025" b="1" i="1" spc="-419" baseline="2057" dirty="0">
                <a:latin typeface="Times New Roman"/>
                <a:cs typeface="Times New Roman"/>
              </a:rPr>
              <a:t>g</a:t>
            </a:r>
            <a:r>
              <a:rPr sz="2025" spc="-419" baseline="6172" dirty="0">
                <a:latin typeface="MT Extra"/>
                <a:cs typeface="MT Extra"/>
              </a:rPr>
              <a:t></a:t>
            </a:r>
            <a:r>
              <a:rPr sz="2025" spc="-419" baseline="6172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= 6 × 10</a:t>
            </a:r>
            <a:r>
              <a:rPr sz="1200" b="1" i="1" spc="-7" baseline="38194" dirty="0">
                <a:latin typeface="Times New Roman"/>
                <a:cs typeface="Times New Roman"/>
              </a:rPr>
              <a:t>6 </a:t>
            </a: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3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the finite difference  method with a </a:t>
            </a:r>
            <a:r>
              <a:rPr sz="1200" spc="-10" dirty="0">
                <a:latin typeface="Times New Roman"/>
                <a:cs typeface="Times New Roman"/>
              </a:rPr>
              <a:t>mesh size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i="1" dirty="0">
                <a:latin typeface="Times New Roman"/>
                <a:cs typeface="Times New Roman"/>
              </a:rPr>
              <a:t>5.0cm</a:t>
            </a:r>
            <a:r>
              <a:rPr sz="1200" dirty="0">
                <a:latin typeface="Times New Roman"/>
                <a:cs typeface="Times New Roman"/>
              </a:rPr>
              <a:t>,  </a:t>
            </a:r>
            <a:r>
              <a:rPr sz="1200" spc="-5" dirty="0">
                <a:latin typeface="Times New Roman"/>
                <a:cs typeface="Times New Roman"/>
              </a:rPr>
              <a:t>determine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(a)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temperatures </a:t>
            </a:r>
            <a:r>
              <a:rPr sz="1200" spc="-5" dirty="0">
                <a:latin typeface="Times New Roman"/>
                <a:cs typeface="Times New Roman"/>
              </a:rPr>
              <a:t>at nodes </a:t>
            </a:r>
            <a:r>
              <a:rPr sz="1200" b="1" i="1" spc="-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, and  </a:t>
            </a:r>
            <a:r>
              <a:rPr sz="1200" b="1" i="1" spc="-5" dirty="0">
                <a:latin typeface="Times New Roman"/>
                <a:cs typeface="Times New Roman"/>
              </a:rPr>
              <a:t>3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(b)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10" dirty="0">
                <a:latin typeface="Times New Roman"/>
                <a:cs typeface="Times New Roman"/>
              </a:rPr>
              <a:t>heat loss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bottom  </a:t>
            </a:r>
            <a:r>
              <a:rPr sz="1200" spc="-5" dirty="0">
                <a:latin typeface="Times New Roman"/>
                <a:cs typeface="Times New Roman"/>
              </a:rPr>
              <a:t>surface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spc="-10" dirty="0">
                <a:latin typeface="Times New Roman"/>
                <a:cs typeface="Times New Roman"/>
              </a:rPr>
              <a:t>1m</a:t>
            </a:r>
            <a:r>
              <a:rPr sz="1200" spc="-10" dirty="0">
                <a:latin typeface="Times New Roman"/>
                <a:cs typeface="Times New Roman"/>
              </a:rPr>
              <a:t>-long </a:t>
            </a:r>
            <a:r>
              <a:rPr sz="1200" dirty="0">
                <a:latin typeface="Times New Roman"/>
                <a:cs typeface="Times New Roman"/>
              </a:rPr>
              <a:t>section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body.</a:t>
            </a:r>
            <a:endParaRPr sz="1200">
              <a:latin typeface="Times New Roman"/>
              <a:cs typeface="Times New Roman"/>
            </a:endParaRPr>
          </a:p>
          <a:p>
            <a:pPr marL="116839" algn="just">
              <a:lnSpc>
                <a:spcPts val="1415"/>
              </a:lnSpc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280.9C°, 397.1 C°,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330.8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C°, 1808</a:t>
            </a:r>
            <a:r>
              <a:rPr sz="1200" b="1" i="1" spc="7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93519" y="823975"/>
            <a:ext cx="2170176" cy="2075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21739" y="2530347"/>
            <a:ext cx="661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Prob.(5.5)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91455" y="836167"/>
            <a:ext cx="2115311" cy="2148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78884" y="2301747"/>
            <a:ext cx="661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Prob.(5.7)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92623" y="4701032"/>
            <a:ext cx="1895855" cy="1758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72584" y="8748776"/>
            <a:ext cx="2237232" cy="1213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68755" y="7077964"/>
            <a:ext cx="661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Prob.(5.6)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58111" y="4835144"/>
            <a:ext cx="1996439" cy="2511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106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792" y="692911"/>
            <a:ext cx="6303645" cy="58419"/>
          </a:xfrm>
          <a:custGeom>
            <a:avLst/>
            <a:gdLst/>
            <a:ahLst/>
            <a:cxnLst/>
            <a:rect l="l" t="t" r="r" b="b"/>
            <a:pathLst>
              <a:path w="6303645" h="58420">
                <a:moveTo>
                  <a:pt x="6303264" y="45720"/>
                </a:moveTo>
                <a:lnTo>
                  <a:pt x="0" y="45720"/>
                </a:lnTo>
                <a:lnTo>
                  <a:pt x="0" y="57912"/>
                </a:lnTo>
                <a:lnTo>
                  <a:pt x="6303264" y="57912"/>
                </a:lnTo>
                <a:lnTo>
                  <a:pt x="6303264" y="45720"/>
                </a:lnTo>
                <a:close/>
              </a:path>
              <a:path w="6303645" h="58420">
                <a:moveTo>
                  <a:pt x="6303264" y="0"/>
                </a:moveTo>
                <a:lnTo>
                  <a:pt x="0" y="0"/>
                </a:lnTo>
                <a:lnTo>
                  <a:pt x="0" y="33528"/>
                </a:lnTo>
                <a:lnTo>
                  <a:pt x="6303264" y="33528"/>
                </a:lnTo>
                <a:lnTo>
                  <a:pt x="6303264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6" name="object 6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08610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108610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337" y="10254932"/>
              <a:ext cx="6266180" cy="139065"/>
            </a:xfrm>
            <a:custGeom>
              <a:avLst/>
              <a:gdLst/>
              <a:ahLst/>
              <a:cxnLst/>
              <a:rect l="l" t="t" r="r" b="b"/>
              <a:pathLst>
                <a:path w="6266180" h="139065">
                  <a:moveTo>
                    <a:pt x="6265824" y="0"/>
                  </a:moveTo>
                  <a:lnTo>
                    <a:pt x="0" y="0"/>
                  </a:lnTo>
                  <a:lnTo>
                    <a:pt x="0" y="138658"/>
                  </a:lnTo>
                  <a:lnTo>
                    <a:pt x="6265824" y="138658"/>
                  </a:lnTo>
                  <a:lnTo>
                    <a:pt x="6265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1283" y="747268"/>
            <a:ext cx="3081020" cy="17875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5.10-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15" dirty="0">
                <a:latin typeface="Times New Roman"/>
                <a:cs typeface="Times New Roman"/>
              </a:rPr>
              <a:t>two-dimensional </a:t>
            </a:r>
            <a:r>
              <a:rPr sz="1200" spc="-10" dirty="0">
                <a:latin typeface="Times New Roman"/>
                <a:cs typeface="Times New Roman"/>
              </a:rPr>
              <a:t>heat  transfer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long </a:t>
            </a:r>
            <a:r>
              <a:rPr sz="1200" spc="-20" dirty="0">
                <a:latin typeface="Times New Roman"/>
                <a:cs typeface="Times New Roman"/>
              </a:rPr>
              <a:t>solid </a:t>
            </a:r>
            <a:r>
              <a:rPr sz="1200" spc="-15" dirty="0">
                <a:latin typeface="Times New Roman"/>
                <a:cs typeface="Times New Roman"/>
              </a:rPr>
              <a:t>bar </a:t>
            </a:r>
            <a:r>
              <a:rPr sz="1200" spc="-5" dirty="0">
                <a:latin typeface="Times New Roman"/>
                <a:cs typeface="Times New Roman"/>
              </a:rPr>
              <a:t>whose </a:t>
            </a:r>
            <a:r>
              <a:rPr sz="1200" dirty="0">
                <a:latin typeface="Times New Roman"/>
                <a:cs typeface="Times New Roman"/>
              </a:rPr>
              <a:t>cross </a:t>
            </a:r>
            <a:r>
              <a:rPr sz="1200" spc="-5" dirty="0">
                <a:latin typeface="Times New Roman"/>
                <a:cs typeface="Times New Roman"/>
              </a:rPr>
              <a:t>section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spc="-20" dirty="0">
                <a:latin typeface="Times New Roman"/>
                <a:cs typeface="Times New Roman"/>
              </a:rPr>
              <a:t>given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figure. </a:t>
            </a:r>
            <a:r>
              <a:rPr sz="1200" spc="-10" dirty="0">
                <a:latin typeface="Times New Roman"/>
                <a:cs typeface="Times New Roman"/>
              </a:rPr>
              <a:t>The measured </a:t>
            </a:r>
            <a:r>
              <a:rPr sz="1200" spc="-5" dirty="0">
                <a:latin typeface="Times New Roman"/>
                <a:cs typeface="Times New Roman"/>
              </a:rPr>
              <a:t>temperatures at  </a:t>
            </a:r>
            <a:r>
              <a:rPr sz="1200" spc="-10" dirty="0">
                <a:latin typeface="Times New Roman"/>
                <a:cs typeface="Times New Roman"/>
              </a:rPr>
              <a:t>selected </a:t>
            </a:r>
            <a:r>
              <a:rPr sz="1200" spc="-5" dirty="0">
                <a:latin typeface="Times New Roman"/>
                <a:cs typeface="Times New Roman"/>
              </a:rPr>
              <a:t>points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outer 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are as  </a:t>
            </a:r>
            <a:r>
              <a:rPr sz="1200" spc="-10" dirty="0">
                <a:latin typeface="Times New Roman"/>
                <a:cs typeface="Times New Roman"/>
              </a:rPr>
              <a:t>shown. The thermal conductivity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body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b="1" i="1" spc="-5" dirty="0">
                <a:latin typeface="Times New Roman"/>
                <a:cs typeface="Times New Roman"/>
              </a:rPr>
              <a:t>k= 20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there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5" dirty="0">
                <a:latin typeface="Times New Roman"/>
                <a:cs typeface="Times New Roman"/>
              </a:rPr>
              <a:t>no </a:t>
            </a:r>
            <a:r>
              <a:rPr sz="1200" spc="-10" dirty="0">
                <a:latin typeface="Times New Roman"/>
                <a:cs typeface="Times New Roman"/>
              </a:rPr>
              <a:t>heat generation.  </a:t>
            </a:r>
            <a:r>
              <a:rPr sz="1200" spc="-2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finite </a:t>
            </a:r>
            <a:r>
              <a:rPr sz="1200" spc="-20" dirty="0">
                <a:latin typeface="Times New Roman"/>
                <a:cs typeface="Times New Roman"/>
              </a:rPr>
              <a:t>difference </a:t>
            </a:r>
            <a:r>
              <a:rPr sz="1200" spc="-10" dirty="0">
                <a:latin typeface="Times New Roman"/>
                <a:cs typeface="Times New Roman"/>
              </a:rPr>
              <a:t>method with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20" dirty="0">
                <a:latin typeface="Times New Roman"/>
                <a:cs typeface="Times New Roman"/>
              </a:rPr>
              <a:t>mesh  size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i="1" dirty="0">
                <a:latin typeface="Times New Roman"/>
                <a:cs typeface="Times New Roman"/>
              </a:rPr>
              <a:t>1.0cm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finite  </a:t>
            </a:r>
            <a:r>
              <a:rPr sz="1200" spc="-20" dirty="0">
                <a:latin typeface="Times New Roman"/>
                <a:cs typeface="Times New Roman"/>
              </a:rPr>
              <a:t>difference </a:t>
            </a:r>
            <a:r>
              <a:rPr sz="1200" spc="-10" dirty="0">
                <a:latin typeface="Times New Roman"/>
                <a:cs typeface="Times New Roman"/>
              </a:rPr>
              <a:t>equations </a:t>
            </a:r>
            <a:r>
              <a:rPr sz="1200" spc="-5" dirty="0">
                <a:latin typeface="Times New Roman"/>
                <a:cs typeface="Times New Roman"/>
              </a:rPr>
              <a:t>at the </a:t>
            </a:r>
            <a:r>
              <a:rPr sz="1200" spc="-15" dirty="0">
                <a:latin typeface="Times New Roman"/>
                <a:cs typeface="Times New Roman"/>
              </a:rPr>
              <a:t>indicated </a:t>
            </a:r>
            <a:r>
              <a:rPr sz="1200" spc="-5" dirty="0">
                <a:latin typeface="Times New Roman"/>
                <a:cs typeface="Times New Roman"/>
              </a:rPr>
              <a:t>points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medium.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883" y="4194555"/>
            <a:ext cx="3131185" cy="29667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marR="30480" algn="just">
              <a:lnSpc>
                <a:spcPct val="97500"/>
              </a:lnSpc>
              <a:spcBef>
                <a:spcPts val="135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5.11-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5" dirty="0">
                <a:latin typeface="Times New Roman"/>
                <a:cs typeface="Times New Roman"/>
              </a:rPr>
              <a:t>two-dimensional heat  transfer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b="1" i="1" spc="-5" dirty="0">
                <a:latin typeface="Times New Roman"/>
                <a:cs typeface="Times New Roman"/>
              </a:rPr>
              <a:t>L</a:t>
            </a:r>
            <a:r>
              <a:rPr sz="1200" i="1" spc="-5" dirty="0">
                <a:latin typeface="Times New Roman"/>
                <a:cs typeface="Times New Roman"/>
              </a:rPr>
              <a:t>-shaped </a:t>
            </a:r>
            <a:r>
              <a:rPr sz="1200" spc="-5" dirty="0">
                <a:latin typeface="Times New Roman"/>
                <a:cs typeface="Times New Roman"/>
              </a:rPr>
              <a:t>solid </a:t>
            </a:r>
            <a:r>
              <a:rPr sz="1200" dirty="0">
                <a:latin typeface="Times New Roman"/>
                <a:cs typeface="Times New Roman"/>
              </a:rPr>
              <a:t>body whose cross  section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given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figure.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thermal   </a:t>
            </a:r>
            <a:r>
              <a:rPr sz="1200" spc="-5" dirty="0">
                <a:latin typeface="Times New Roman"/>
                <a:cs typeface="Times New Roman"/>
              </a:rPr>
              <a:t>conductivity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body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b="1" i="1" spc="-5" dirty="0">
                <a:latin typeface="Times New Roman"/>
                <a:cs typeface="Times New Roman"/>
              </a:rPr>
              <a:t>k = 45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10" dirty="0">
                <a:latin typeface="Times New Roman"/>
                <a:cs typeface="Times New Roman"/>
              </a:rPr>
              <a:t>heat  </a:t>
            </a:r>
            <a:r>
              <a:rPr sz="1200" spc="-15" dirty="0">
                <a:latin typeface="Times New Roman"/>
                <a:cs typeface="Times New Roman"/>
              </a:rPr>
              <a:t>is  </a:t>
            </a:r>
            <a:r>
              <a:rPr sz="1200" dirty="0">
                <a:latin typeface="Times New Roman"/>
                <a:cs typeface="Times New Roman"/>
              </a:rPr>
              <a:t>generated  </a:t>
            </a:r>
            <a:r>
              <a:rPr sz="1200" spc="-15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dirty="0">
                <a:latin typeface="Times New Roman"/>
                <a:cs typeface="Times New Roman"/>
              </a:rPr>
              <a:t>body  </a:t>
            </a:r>
            <a:r>
              <a:rPr sz="1200" spc="-5" dirty="0">
                <a:latin typeface="Times New Roman"/>
                <a:cs typeface="Times New Roman"/>
              </a:rPr>
              <a:t>at  a  </a:t>
            </a:r>
            <a:r>
              <a:rPr sz="1200" spc="5" dirty="0">
                <a:latin typeface="Times New Roman"/>
                <a:cs typeface="Times New Roman"/>
              </a:rPr>
              <a:t>rate  of 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2025" b="1" i="1" spc="-419" baseline="2057" dirty="0">
                <a:latin typeface="Times New Roman"/>
                <a:cs typeface="Times New Roman"/>
              </a:rPr>
              <a:t>g</a:t>
            </a:r>
            <a:r>
              <a:rPr sz="2025" spc="-419" baseline="6172" dirty="0">
                <a:latin typeface="MT Extra"/>
                <a:cs typeface="MT Extra"/>
              </a:rPr>
              <a:t></a:t>
            </a:r>
            <a:r>
              <a:rPr sz="2025" spc="-419" baseline="6172" dirty="0">
                <a:latin typeface="Times New Roman"/>
                <a:cs typeface="Times New Roman"/>
              </a:rPr>
              <a:t>    </a:t>
            </a:r>
            <a:r>
              <a:rPr sz="1200" spc="-5" dirty="0"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95800"/>
              </a:lnSpc>
              <a:spcBef>
                <a:spcPts val="2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5×10</a:t>
            </a:r>
            <a:r>
              <a:rPr sz="1200" b="1" i="1" spc="-7" baseline="38194" dirty="0">
                <a:latin typeface="Times New Roman"/>
                <a:cs typeface="Times New Roman"/>
              </a:rPr>
              <a:t>6 </a:t>
            </a: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3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right surface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body </a:t>
            </a:r>
            <a:r>
              <a:rPr sz="1200" spc="-5" dirty="0">
                <a:latin typeface="Times New Roman"/>
                <a:cs typeface="Times New Roman"/>
              </a:rPr>
              <a:t>is  insulated,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bottom </a:t>
            </a:r>
            <a:r>
              <a:rPr sz="1200" spc="-5" dirty="0">
                <a:latin typeface="Times New Roman"/>
                <a:cs typeface="Times New Roman"/>
              </a:rPr>
              <a:t>surface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maintained </a:t>
            </a:r>
            <a:r>
              <a:rPr sz="1200" spc="-5" dirty="0">
                <a:latin typeface="Times New Roman"/>
                <a:cs typeface="Times New Roman"/>
              </a:rPr>
              <a:t>at  a </a:t>
            </a:r>
            <a:r>
              <a:rPr sz="1200" dirty="0">
                <a:latin typeface="Times New Roman"/>
                <a:cs typeface="Times New Roman"/>
              </a:rPr>
              <a:t>uniform 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120C°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entire </a:t>
            </a:r>
            <a:r>
              <a:rPr sz="1200" spc="10" dirty="0">
                <a:latin typeface="Times New Roman"/>
                <a:cs typeface="Times New Roman"/>
              </a:rPr>
              <a:t>top  </a:t>
            </a:r>
            <a:r>
              <a:rPr sz="1200" spc="-5" dirty="0">
                <a:latin typeface="Times New Roman"/>
                <a:cs typeface="Times New Roman"/>
              </a:rPr>
              <a:t>surface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subjected to convection </a:t>
            </a:r>
            <a:r>
              <a:rPr sz="1200" spc="5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ambient  </a:t>
            </a:r>
            <a:r>
              <a:rPr sz="1200" spc="-15" dirty="0">
                <a:latin typeface="Times New Roman"/>
                <a:cs typeface="Times New Roman"/>
              </a:rPr>
              <a:t>air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i="1" baseline="-10416" dirty="0">
                <a:latin typeface="Times New Roman"/>
                <a:cs typeface="Times New Roman"/>
              </a:rPr>
              <a:t>∞ </a:t>
            </a:r>
            <a:r>
              <a:rPr sz="1200" b="1" i="1" spc="-5" dirty="0">
                <a:latin typeface="Times New Roman"/>
                <a:cs typeface="Times New Roman"/>
              </a:rPr>
              <a:t>= 30C° </a:t>
            </a:r>
            <a:r>
              <a:rPr sz="1200" spc="-5" dirty="0">
                <a:latin typeface="Times New Roman"/>
                <a:cs typeface="Times New Roman"/>
              </a:rPr>
              <a:t>with a heat transfer coefficient 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h=55 </a:t>
            </a: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2</a:t>
            </a:r>
            <a:r>
              <a:rPr sz="1200" b="1" i="1" dirty="0">
                <a:latin typeface="Times New Roman"/>
                <a:cs typeface="Times New Roman"/>
              </a:rPr>
              <a:t>·C°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left </a:t>
            </a:r>
            <a:r>
              <a:rPr sz="1200" spc="-5" dirty="0">
                <a:latin typeface="Times New Roman"/>
                <a:cs typeface="Times New Roman"/>
              </a:rPr>
              <a:t>surface is  subjected   to   </a:t>
            </a:r>
            <a:r>
              <a:rPr sz="1200" spc="-10" dirty="0">
                <a:latin typeface="Times New Roman"/>
                <a:cs typeface="Times New Roman"/>
              </a:rPr>
              <a:t>heat   flux   </a:t>
            </a:r>
            <a:r>
              <a:rPr sz="1200" spc="-5" dirty="0">
                <a:latin typeface="Times New Roman"/>
                <a:cs typeface="Times New Roman"/>
              </a:rPr>
              <a:t>at   a   </a:t>
            </a:r>
            <a:r>
              <a:rPr sz="1200" dirty="0">
                <a:latin typeface="Times New Roman"/>
                <a:cs typeface="Times New Roman"/>
              </a:rPr>
              <a:t>uniform   </a:t>
            </a:r>
            <a:r>
              <a:rPr sz="1200" spc="5" dirty="0">
                <a:latin typeface="Times New Roman"/>
                <a:cs typeface="Times New Roman"/>
              </a:rPr>
              <a:t>rate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38100" marR="32384" indent="20955" algn="just">
              <a:lnSpc>
                <a:spcPct val="99900"/>
              </a:lnSpc>
              <a:spcBef>
                <a:spcPts val="140"/>
              </a:spcBef>
            </a:pPr>
            <a:r>
              <a:rPr sz="2025" b="1" i="1" spc="-232" baseline="2057" dirty="0">
                <a:latin typeface="Times New Roman"/>
                <a:cs typeface="Times New Roman"/>
              </a:rPr>
              <a:t>q</a:t>
            </a:r>
            <a:r>
              <a:rPr sz="2025" spc="-232" baseline="6172" dirty="0">
                <a:latin typeface="MT Extra"/>
                <a:cs typeface="MT Extra"/>
              </a:rPr>
              <a:t></a:t>
            </a:r>
            <a:r>
              <a:rPr sz="1200" b="1" i="1" spc="-232" baseline="-20833" dirty="0">
                <a:latin typeface="Times New Roman"/>
                <a:cs typeface="Times New Roman"/>
              </a:rPr>
              <a:t>L </a:t>
            </a:r>
            <a:r>
              <a:rPr sz="1200" b="1" i="1" spc="-5" dirty="0">
                <a:latin typeface="Times New Roman"/>
                <a:cs typeface="Times New Roman"/>
              </a:rPr>
              <a:t>=8000 </a:t>
            </a: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nodal network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  problem </a:t>
            </a:r>
            <a:r>
              <a:rPr sz="1200" dirty="0">
                <a:latin typeface="Times New Roman"/>
                <a:cs typeface="Times New Roman"/>
              </a:rPr>
              <a:t>consists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13 </a:t>
            </a:r>
            <a:r>
              <a:rPr sz="1200" spc="-5" dirty="0">
                <a:latin typeface="Times New Roman"/>
                <a:cs typeface="Times New Roman"/>
              </a:rPr>
              <a:t>equally spaced nodes with 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i="1" dirty="0">
                <a:latin typeface="Times New Roman"/>
                <a:cs typeface="Times New Roman"/>
              </a:rPr>
              <a:t>1.5cm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Obtain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finite </a:t>
            </a:r>
            <a:r>
              <a:rPr sz="1200" spc="-5" dirty="0">
                <a:latin typeface="Times New Roman"/>
                <a:cs typeface="Times New Roman"/>
              </a:rPr>
              <a:t>difference  equation at each node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unknown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temperature.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7380" y="8188428"/>
            <a:ext cx="803275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b="1" i="1" spc="20" dirty="0">
                <a:solidFill>
                  <a:srgbClr val="F50795"/>
                </a:solidFill>
                <a:latin typeface="Times New Roman"/>
                <a:cs typeface="Times New Roman"/>
              </a:rPr>
              <a:t>Prob.(5.11)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5883" y="8629395"/>
            <a:ext cx="3131185" cy="1153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 algn="just">
              <a:lnSpc>
                <a:spcPct val="100699"/>
              </a:lnSpc>
              <a:spcBef>
                <a:spcPts val="9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5.12-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5" dirty="0">
                <a:latin typeface="Times New Roman"/>
                <a:cs typeface="Times New Roman"/>
              </a:rPr>
              <a:t>two-dimensional heat  transfer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long solid </a:t>
            </a:r>
            <a:r>
              <a:rPr sz="1200" spc="-15" dirty="0">
                <a:latin typeface="Times New Roman"/>
                <a:cs typeface="Times New Roman"/>
              </a:rPr>
              <a:t>bar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square </a:t>
            </a:r>
            <a:r>
              <a:rPr sz="1200" dirty="0">
                <a:latin typeface="Times New Roman"/>
                <a:cs typeface="Times New Roman"/>
              </a:rPr>
              <a:t>cross section 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heat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generated </a:t>
            </a:r>
            <a:r>
              <a:rPr sz="1200" spc="-5" dirty="0">
                <a:latin typeface="Times New Roman"/>
                <a:cs typeface="Times New Roman"/>
              </a:rPr>
              <a:t>uniformly at a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2025" b="1" i="1" spc="-419" baseline="2057" dirty="0">
                <a:latin typeface="Times New Roman"/>
                <a:cs typeface="Times New Roman"/>
              </a:rPr>
              <a:t>g</a:t>
            </a:r>
            <a:r>
              <a:rPr sz="2025" spc="-419" baseline="6172" dirty="0">
                <a:latin typeface="MT Extra"/>
                <a:cs typeface="MT Extra"/>
              </a:rPr>
              <a:t></a:t>
            </a:r>
            <a:r>
              <a:rPr sz="2025" spc="-419" baseline="6172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i="1" dirty="0">
                <a:latin typeface="Times New Roman"/>
                <a:cs typeface="Times New Roman"/>
              </a:rPr>
              <a:t>0.19 </a:t>
            </a:r>
            <a:r>
              <a:rPr sz="1200" b="1" i="1" spc="-5" dirty="0">
                <a:latin typeface="Times New Roman"/>
                <a:cs typeface="Times New Roman"/>
              </a:rPr>
              <a:t>× 10</a:t>
            </a:r>
            <a:r>
              <a:rPr sz="1200" b="1" i="1" spc="-7" baseline="38194" dirty="0">
                <a:latin typeface="Times New Roman"/>
                <a:cs typeface="Times New Roman"/>
              </a:rPr>
              <a:t>5 </a:t>
            </a:r>
            <a:r>
              <a:rPr sz="1200" b="1" i="1" spc="-5" dirty="0">
                <a:latin typeface="Times New Roman"/>
                <a:cs typeface="Times New Roman"/>
              </a:rPr>
              <a:t>Btu/h ·ft</a:t>
            </a:r>
            <a:r>
              <a:rPr sz="1200" b="1" i="1" spc="-7" baseline="38194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cross </a:t>
            </a:r>
            <a:r>
              <a:rPr sz="1200" spc="-5" dirty="0">
                <a:latin typeface="Times New Roman"/>
                <a:cs typeface="Times New Roman"/>
              </a:rPr>
              <a:t>section </a:t>
            </a:r>
            <a:r>
              <a:rPr sz="1200" spc="5" dirty="0">
                <a:latin typeface="Times New Roman"/>
                <a:cs typeface="Times New Roman"/>
              </a:rPr>
              <a:t>of the  </a:t>
            </a:r>
            <a:r>
              <a:rPr sz="1200" spc="-15" dirty="0">
                <a:latin typeface="Times New Roman"/>
                <a:cs typeface="Times New Roman"/>
              </a:rPr>
              <a:t>bar is </a:t>
            </a:r>
            <a:r>
              <a:rPr sz="1200" b="1" i="1" dirty="0">
                <a:latin typeface="Times New Roman"/>
                <a:cs typeface="Times New Roman"/>
              </a:rPr>
              <a:t>0.4ft×0.4ft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size, and </a:t>
            </a:r>
            <a:r>
              <a:rPr sz="1200" spc="-10" dirty="0">
                <a:latin typeface="Times New Roman"/>
                <a:cs typeface="Times New Roman"/>
              </a:rPr>
              <a:t>its </a:t>
            </a:r>
            <a:r>
              <a:rPr sz="1200" spc="5" dirty="0">
                <a:latin typeface="Times New Roman"/>
                <a:cs typeface="Times New Roman"/>
              </a:rPr>
              <a:t>thermal  </a:t>
            </a:r>
            <a:r>
              <a:rPr sz="1200" spc="-5" dirty="0">
                <a:latin typeface="Times New Roman"/>
                <a:cs typeface="Times New Roman"/>
              </a:rPr>
              <a:t>conductivity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b="1" i="1" spc="-5" dirty="0">
                <a:latin typeface="Times New Roman"/>
                <a:cs typeface="Times New Roman"/>
              </a:rPr>
              <a:t>k = 16 Btu/h ·ft ·F°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All </a:t>
            </a:r>
            <a:r>
              <a:rPr sz="1200" spc="-10" dirty="0">
                <a:latin typeface="Times New Roman"/>
                <a:cs typeface="Times New Roman"/>
              </a:rPr>
              <a:t>four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sides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2859" y="747268"/>
            <a:ext cx="3126740" cy="14401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0480" algn="just">
              <a:lnSpc>
                <a:spcPct val="95800"/>
              </a:lnSpc>
              <a:spcBef>
                <a:spcPts val="160"/>
              </a:spcBef>
            </a:pP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bar </a:t>
            </a:r>
            <a:r>
              <a:rPr sz="1200" spc="-5" dirty="0">
                <a:latin typeface="Times New Roman"/>
                <a:cs typeface="Times New Roman"/>
              </a:rPr>
              <a:t>are subjected to convection </a:t>
            </a:r>
            <a:r>
              <a:rPr sz="1200" spc="5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ambient </a:t>
            </a:r>
            <a:r>
              <a:rPr sz="1200" spc="-15" dirty="0">
                <a:latin typeface="Times New Roman"/>
                <a:cs typeface="Times New Roman"/>
              </a:rPr>
              <a:t>air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i="1" baseline="-10416" dirty="0">
                <a:latin typeface="Times New Roman"/>
                <a:cs typeface="Times New Roman"/>
              </a:rPr>
              <a:t>∞ </a:t>
            </a:r>
            <a:r>
              <a:rPr sz="1200" b="1" i="1" spc="-5" dirty="0">
                <a:latin typeface="Times New Roman"/>
                <a:cs typeface="Times New Roman"/>
              </a:rPr>
              <a:t>= 70F° </a:t>
            </a:r>
            <a:r>
              <a:rPr sz="1200" spc="5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 coefficient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h = </a:t>
            </a:r>
            <a:r>
              <a:rPr sz="1200" b="1" i="1" dirty="0">
                <a:latin typeface="Times New Roman"/>
                <a:cs typeface="Times New Roman"/>
              </a:rPr>
              <a:t>7.9 </a:t>
            </a:r>
            <a:r>
              <a:rPr sz="1200" b="1" i="1" spc="-5" dirty="0">
                <a:latin typeface="Times New Roman"/>
                <a:cs typeface="Times New Roman"/>
              </a:rPr>
              <a:t>Btu/h </a:t>
            </a:r>
            <a:r>
              <a:rPr sz="1200" b="1" i="1" dirty="0">
                <a:latin typeface="Times New Roman"/>
                <a:cs typeface="Times New Roman"/>
              </a:rPr>
              <a:t>·ft</a:t>
            </a:r>
            <a:r>
              <a:rPr sz="1200" b="1" i="1" baseline="38194" dirty="0">
                <a:latin typeface="Times New Roman"/>
                <a:cs typeface="Times New Roman"/>
              </a:rPr>
              <a:t>2 </a:t>
            </a:r>
            <a:r>
              <a:rPr sz="1200" b="1" i="1" spc="-5" dirty="0">
                <a:latin typeface="Times New Roman"/>
                <a:cs typeface="Times New Roman"/>
              </a:rPr>
              <a:t>·F°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the  finite difference </a:t>
            </a:r>
            <a:r>
              <a:rPr sz="1200" spc="-10" dirty="0">
                <a:latin typeface="Times New Roman"/>
                <a:cs typeface="Times New Roman"/>
              </a:rPr>
              <a:t>method </a:t>
            </a:r>
            <a:r>
              <a:rPr sz="1200" spc="-5" dirty="0">
                <a:latin typeface="Times New Roman"/>
                <a:cs typeface="Times New Roman"/>
              </a:rPr>
              <a:t>with a </a:t>
            </a:r>
            <a:r>
              <a:rPr sz="1200" spc="-15" dirty="0">
                <a:latin typeface="Times New Roman"/>
                <a:cs typeface="Times New Roman"/>
              </a:rPr>
              <a:t>mesh </a:t>
            </a:r>
            <a:r>
              <a:rPr sz="1200" spc="-5" dirty="0">
                <a:latin typeface="Times New Roman"/>
                <a:cs typeface="Times New Roman"/>
              </a:rPr>
              <a:t>size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i="1" spc="-5" dirty="0">
                <a:latin typeface="Times New Roman"/>
                <a:cs typeface="Times New Roman"/>
              </a:rPr>
              <a:t>= 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i="1" dirty="0">
                <a:latin typeface="Times New Roman"/>
                <a:cs typeface="Times New Roman"/>
              </a:rPr>
              <a:t>0.2ft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0" dirty="0">
                <a:latin typeface="Times New Roman"/>
                <a:cs typeface="Times New Roman"/>
              </a:rPr>
              <a:t>determine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(a)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temperatures </a:t>
            </a:r>
            <a:r>
              <a:rPr sz="1200" spc="-5" dirty="0">
                <a:latin typeface="Times New Roman"/>
                <a:cs typeface="Times New Roman"/>
              </a:rPr>
              <a:t>at the  </a:t>
            </a:r>
            <a:r>
              <a:rPr sz="1200" spc="-10" dirty="0">
                <a:latin typeface="Times New Roman"/>
                <a:cs typeface="Times New Roman"/>
              </a:rPr>
              <a:t>nine </a:t>
            </a:r>
            <a:r>
              <a:rPr sz="1200" spc="-5" dirty="0">
                <a:latin typeface="Times New Roman"/>
                <a:cs typeface="Times New Roman"/>
              </a:rPr>
              <a:t>nodes and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(b)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5" dirty="0">
                <a:latin typeface="Times New Roman"/>
                <a:cs typeface="Times New Roman"/>
              </a:rPr>
              <a:t>heat </a:t>
            </a:r>
            <a:r>
              <a:rPr sz="1200" spc="-10" dirty="0">
                <a:latin typeface="Times New Roman"/>
                <a:cs typeface="Times New Roman"/>
              </a:rPr>
              <a:t>loss </a:t>
            </a:r>
            <a:r>
              <a:rPr sz="1200" spc="5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5" dirty="0">
                <a:latin typeface="Times New Roman"/>
                <a:cs typeface="Times New Roman"/>
              </a:rPr>
              <a:t>bar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spc="-10" dirty="0">
                <a:latin typeface="Times New Roman"/>
                <a:cs typeface="Times New Roman"/>
              </a:rPr>
              <a:t>1ft</a:t>
            </a:r>
            <a:r>
              <a:rPr sz="1200" spc="-10" dirty="0">
                <a:latin typeface="Times New Roman"/>
                <a:cs typeface="Times New Roman"/>
              </a:rPr>
              <a:t>-long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section.</a:t>
            </a:r>
            <a:endParaRPr sz="1200">
              <a:latin typeface="Times New Roman"/>
              <a:cs typeface="Times New Roman"/>
            </a:endParaRPr>
          </a:p>
          <a:p>
            <a:pPr marL="1601470" algn="just">
              <a:lnSpc>
                <a:spcPts val="1415"/>
              </a:lnSpc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(b)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3040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Btu/h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07028" y="8818349"/>
            <a:ext cx="78359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i="1" spc="5" dirty="0">
                <a:solidFill>
                  <a:srgbClr val="F50795"/>
                </a:solidFill>
                <a:latin typeface="Times New Roman"/>
                <a:cs typeface="Times New Roman"/>
              </a:rPr>
              <a:t>Prob.(5.13)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58259" y="9400540"/>
            <a:ext cx="3077210" cy="5619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390"/>
              </a:lnSpc>
              <a:spcBef>
                <a:spcPts val="185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5.14- </a:t>
            </a:r>
            <a:r>
              <a:rPr sz="1200" spc="-10" dirty="0">
                <a:latin typeface="Times New Roman"/>
                <a:cs typeface="Times New Roman"/>
              </a:rPr>
              <a:t>Repeat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Prob.(5.13) </a:t>
            </a:r>
            <a:r>
              <a:rPr sz="1200" spc="-5" dirty="0">
                <a:latin typeface="Times New Roman"/>
                <a:cs typeface="Times New Roman"/>
              </a:rPr>
              <a:t>by </a:t>
            </a:r>
            <a:r>
              <a:rPr sz="1200" spc="-10" dirty="0">
                <a:latin typeface="Times New Roman"/>
                <a:cs typeface="Times New Roman"/>
              </a:rPr>
              <a:t>neglecting </a:t>
            </a:r>
            <a:r>
              <a:rPr sz="1200" dirty="0">
                <a:latin typeface="Times New Roman"/>
                <a:cs typeface="Times New Roman"/>
              </a:rPr>
              <a:t>radiation 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outer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chimney.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72311" y="2576576"/>
            <a:ext cx="2691384" cy="1499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4436" y="3103371"/>
            <a:ext cx="737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Prob.(5.10)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23688" y="2207767"/>
            <a:ext cx="1776984" cy="1597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32859" y="3338067"/>
            <a:ext cx="3136900" cy="357632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802640">
              <a:lnSpc>
                <a:spcPct val="100000"/>
              </a:lnSpc>
              <a:spcBef>
                <a:spcPts val="915"/>
              </a:spcBef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Prob.(5.12)</a:t>
            </a:r>
            <a:endParaRPr sz="1200">
              <a:latin typeface="Times New Roman"/>
              <a:cs typeface="Times New Roman"/>
            </a:endParaRPr>
          </a:p>
          <a:p>
            <a:pPr marL="38100" marR="36830">
              <a:lnSpc>
                <a:spcPts val="1370"/>
              </a:lnSpc>
              <a:spcBef>
                <a:spcPts val="919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5.13- </a:t>
            </a:r>
            <a:r>
              <a:rPr sz="1200" dirty="0">
                <a:latin typeface="Times New Roman"/>
                <a:cs typeface="Times New Roman"/>
              </a:rPr>
              <a:t>Hot </a:t>
            </a:r>
            <a:r>
              <a:rPr sz="1200" spc="-10" dirty="0">
                <a:latin typeface="Times New Roman"/>
                <a:cs typeface="Times New Roman"/>
              </a:rPr>
              <a:t>combustion </a:t>
            </a:r>
            <a:r>
              <a:rPr sz="1200" spc="-5" dirty="0">
                <a:latin typeface="Times New Roman"/>
                <a:cs typeface="Times New Roman"/>
              </a:rPr>
              <a:t>gases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furnace </a:t>
            </a:r>
            <a:r>
              <a:rPr sz="1200" spc="-5" dirty="0">
                <a:latin typeface="Times New Roman"/>
                <a:cs typeface="Times New Roman"/>
              </a:rPr>
              <a:t>are  </a:t>
            </a:r>
            <a:r>
              <a:rPr sz="1200" spc="-25" dirty="0">
                <a:latin typeface="Times New Roman"/>
                <a:cs typeface="Times New Roman"/>
              </a:rPr>
              <a:t>flowing 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concrete </a:t>
            </a:r>
            <a:r>
              <a:rPr sz="1200" spc="-25" dirty="0">
                <a:latin typeface="Times New Roman"/>
                <a:cs typeface="Times New Roman"/>
              </a:rPr>
              <a:t>chimney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b="1" i="1" spc="-5" dirty="0">
                <a:latin typeface="Times New Roman"/>
                <a:cs typeface="Times New Roman"/>
              </a:rPr>
              <a:t>k=1.4 </a:t>
            </a:r>
            <a:r>
              <a:rPr sz="1200" b="1" i="1" spc="204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W/m</a:t>
            </a:r>
            <a:endParaRPr sz="1200">
              <a:latin typeface="Times New Roman"/>
              <a:cs typeface="Times New Roman"/>
            </a:endParaRPr>
          </a:p>
          <a:p>
            <a:pPr marL="38100" marR="38735">
              <a:lnSpc>
                <a:spcPts val="1370"/>
              </a:lnSpc>
              <a:spcBef>
                <a:spcPts val="20"/>
              </a:spcBef>
              <a:buSzPct val="91666"/>
              <a:buChar char="·"/>
              <a:tabLst>
                <a:tab pos="78105" algn="l"/>
              </a:tabLst>
            </a:pPr>
            <a:r>
              <a:rPr sz="1200" b="1" i="1" spc="-10" dirty="0">
                <a:latin typeface="Times New Roman"/>
                <a:cs typeface="Times New Roman"/>
              </a:rPr>
              <a:t>C°</a:t>
            </a:r>
            <a:r>
              <a:rPr sz="1200" spc="-10" dirty="0">
                <a:latin typeface="Times New Roman"/>
                <a:cs typeface="Times New Roman"/>
              </a:rPr>
              <a:t>)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rectangular </a:t>
            </a:r>
            <a:r>
              <a:rPr sz="1200" dirty="0">
                <a:latin typeface="Times New Roman"/>
                <a:cs typeface="Times New Roman"/>
              </a:rPr>
              <a:t>cross </a:t>
            </a:r>
            <a:r>
              <a:rPr sz="1200" spc="-10" dirty="0">
                <a:latin typeface="Times New Roman"/>
                <a:cs typeface="Times New Roman"/>
              </a:rPr>
              <a:t>section. The </a:t>
            </a:r>
            <a:r>
              <a:rPr sz="1200" spc="-20" dirty="0">
                <a:latin typeface="Times New Roman"/>
                <a:cs typeface="Times New Roman"/>
              </a:rPr>
              <a:t>flow  </a:t>
            </a:r>
            <a:r>
              <a:rPr sz="1200" spc="-5" dirty="0">
                <a:latin typeface="Times New Roman"/>
                <a:cs typeface="Times New Roman"/>
              </a:rPr>
              <a:t>section 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chimney  is  </a:t>
            </a:r>
            <a:r>
              <a:rPr sz="1200" b="1" i="1" dirty="0">
                <a:latin typeface="Times New Roman"/>
                <a:cs typeface="Times New Roman"/>
              </a:rPr>
              <a:t>20cm×40cm</a:t>
            </a:r>
            <a:r>
              <a:rPr sz="1200" dirty="0">
                <a:latin typeface="Times New Roman"/>
                <a:cs typeface="Times New Roman"/>
              </a:rPr>
              <a:t>,  </a:t>
            </a:r>
            <a:r>
              <a:rPr sz="1200" spc="-15" dirty="0">
                <a:latin typeface="Times New Roman"/>
                <a:cs typeface="Times New Roman"/>
              </a:rPr>
              <a:t>and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38100" marR="35560">
              <a:lnSpc>
                <a:spcPts val="1370"/>
              </a:lnSpc>
              <a:spcBef>
                <a:spcPts val="20"/>
              </a:spcBef>
            </a:pPr>
            <a:r>
              <a:rPr sz="1200" spc="-15" dirty="0">
                <a:latin typeface="Times New Roman"/>
                <a:cs typeface="Times New Roman"/>
              </a:rPr>
              <a:t>thickness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wall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dirty="0">
                <a:latin typeface="Times New Roman"/>
                <a:cs typeface="Times New Roman"/>
              </a:rPr>
              <a:t>10cm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average  </a:t>
            </a:r>
            <a:r>
              <a:rPr sz="1200" spc="-5" dirty="0">
                <a:latin typeface="Times New Roman"/>
                <a:cs typeface="Times New Roman"/>
              </a:rPr>
              <a:t>temperature 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the  hot  gases  </a:t>
            </a:r>
            <a:r>
              <a:rPr sz="1200" spc="-25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chimney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L="38100" marR="39370">
              <a:lnSpc>
                <a:spcPts val="1370"/>
              </a:lnSpc>
              <a:spcBef>
                <a:spcPts val="20"/>
              </a:spcBef>
              <a:tabLst>
                <a:tab pos="80264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T</a:t>
            </a:r>
            <a:r>
              <a:rPr sz="1200" b="1" i="1" spc="-7" baseline="-10416" dirty="0">
                <a:latin typeface="Times New Roman"/>
                <a:cs typeface="Times New Roman"/>
              </a:rPr>
              <a:t>i</a:t>
            </a:r>
            <a:r>
              <a:rPr sz="1200" b="1" i="1" spc="-5" dirty="0">
                <a:latin typeface="Times New Roman"/>
                <a:cs typeface="Times New Roman"/>
              </a:rPr>
              <a:t>=280C°</a:t>
            </a:r>
            <a:r>
              <a:rPr sz="1200" spc="-5" dirty="0">
                <a:latin typeface="Times New Roman"/>
                <a:cs typeface="Times New Roman"/>
              </a:rPr>
              <a:t>,	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average </a:t>
            </a:r>
            <a:r>
              <a:rPr sz="1200" spc="-5" dirty="0">
                <a:latin typeface="Times New Roman"/>
                <a:cs typeface="Times New Roman"/>
              </a:rPr>
              <a:t>convection </a:t>
            </a:r>
            <a:r>
              <a:rPr sz="1200" spc="-10" dirty="0">
                <a:latin typeface="Times New Roman"/>
                <a:cs typeface="Times New Roman"/>
              </a:rPr>
              <a:t>heat  transfer  </a:t>
            </a:r>
            <a:r>
              <a:rPr sz="1200" spc="-20" dirty="0">
                <a:latin typeface="Times New Roman"/>
                <a:cs typeface="Times New Roman"/>
              </a:rPr>
              <a:t>coefficient  </a:t>
            </a:r>
            <a:r>
              <a:rPr sz="1200" spc="-25" dirty="0">
                <a:latin typeface="Times New Roman"/>
                <a:cs typeface="Times New Roman"/>
              </a:rPr>
              <a:t>inside 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chimney  is  </a:t>
            </a:r>
            <a:r>
              <a:rPr sz="1200" b="1" i="1" spc="-5" dirty="0">
                <a:latin typeface="Times New Roman"/>
                <a:cs typeface="Times New Roman"/>
              </a:rPr>
              <a:t>h</a:t>
            </a:r>
            <a:r>
              <a:rPr sz="1200" b="1" i="1" spc="-7" baseline="-10416" dirty="0">
                <a:latin typeface="Times New Roman"/>
                <a:cs typeface="Times New Roman"/>
              </a:rPr>
              <a:t>i</a:t>
            </a:r>
            <a:r>
              <a:rPr sz="1200" b="1" i="1" spc="247" baseline="-10416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=75</a:t>
            </a:r>
            <a:endParaRPr sz="1200">
              <a:latin typeface="Times New Roman"/>
              <a:cs typeface="Times New Roman"/>
            </a:endParaRPr>
          </a:p>
          <a:p>
            <a:pPr marL="38100" marR="33655">
              <a:lnSpc>
                <a:spcPts val="1370"/>
              </a:lnSpc>
              <a:spcBef>
                <a:spcPts val="20"/>
              </a:spcBef>
            </a:pP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2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chimney is </a:t>
            </a:r>
            <a:r>
              <a:rPr sz="1200" spc="-20" dirty="0">
                <a:latin typeface="Times New Roman"/>
                <a:cs typeface="Times New Roman"/>
              </a:rPr>
              <a:t>losing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spc="-10" dirty="0">
                <a:latin typeface="Times New Roman"/>
                <a:cs typeface="Times New Roman"/>
              </a:rPr>
              <a:t>its  </a:t>
            </a:r>
            <a:r>
              <a:rPr sz="1200" spc="5" dirty="0">
                <a:latin typeface="Times New Roman"/>
                <a:cs typeface="Times New Roman"/>
              </a:rPr>
              <a:t>outer  </a:t>
            </a:r>
            <a:r>
              <a:rPr sz="1200" spc="-10" dirty="0">
                <a:latin typeface="Times New Roman"/>
                <a:cs typeface="Times New Roman"/>
              </a:rPr>
              <a:t>surface 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ambient  </a:t>
            </a:r>
            <a:r>
              <a:rPr sz="1200" spc="-20" dirty="0">
                <a:latin typeface="Times New Roman"/>
                <a:cs typeface="Times New Roman"/>
              </a:rPr>
              <a:t>air  </a:t>
            </a:r>
            <a:r>
              <a:rPr sz="1200" spc="-5" dirty="0">
                <a:latin typeface="Times New Roman"/>
                <a:cs typeface="Times New Roman"/>
              </a:rPr>
              <a:t>at  </a:t>
            </a:r>
            <a:r>
              <a:rPr sz="1200" b="1" i="1" spc="-5" dirty="0">
                <a:latin typeface="Times New Roman"/>
                <a:cs typeface="Times New Roman"/>
              </a:rPr>
              <a:t>T</a:t>
            </a:r>
            <a:r>
              <a:rPr sz="1200" b="1" i="1" spc="-7" baseline="-10416" dirty="0">
                <a:latin typeface="Times New Roman"/>
                <a:cs typeface="Times New Roman"/>
              </a:rPr>
              <a:t>o</a:t>
            </a:r>
            <a:r>
              <a:rPr sz="1200" b="1" i="1" spc="-5" dirty="0">
                <a:latin typeface="Times New Roman"/>
                <a:cs typeface="Times New Roman"/>
              </a:rPr>
              <a:t>=15C°</a:t>
            </a:r>
            <a:r>
              <a:rPr sz="1200" b="1" i="1" spc="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ts val="1320"/>
              </a:lnSpc>
            </a:pPr>
            <a:r>
              <a:rPr sz="1200" spc="-5" dirty="0">
                <a:latin typeface="Times New Roman"/>
                <a:cs typeface="Times New Roman"/>
              </a:rPr>
              <a:t>convection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heat  transfer  </a:t>
            </a:r>
            <a:r>
              <a:rPr sz="1200" spc="-20" dirty="0">
                <a:latin typeface="Times New Roman"/>
                <a:cs typeface="Times New Roman"/>
              </a:rPr>
              <a:t>coefficient 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h</a:t>
            </a:r>
            <a:r>
              <a:rPr sz="1200" b="1" i="1" baseline="-10416" dirty="0">
                <a:latin typeface="Times New Roman"/>
                <a:cs typeface="Times New Roman"/>
              </a:rPr>
              <a:t>o</a:t>
            </a:r>
            <a:r>
              <a:rPr sz="1200" b="1" i="1" dirty="0"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95800"/>
              </a:lnSpc>
              <a:spcBef>
                <a:spcPts val="25"/>
              </a:spcBef>
            </a:pPr>
            <a:r>
              <a:rPr sz="1200" b="1" i="1" spc="-5" dirty="0">
                <a:latin typeface="Times New Roman"/>
                <a:cs typeface="Times New Roman"/>
              </a:rPr>
              <a:t>18 </a:t>
            </a: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2 </a:t>
            </a:r>
            <a:r>
              <a:rPr sz="1200" b="1" i="1" spc="-5" dirty="0">
                <a:latin typeface="Times New Roman"/>
                <a:cs typeface="Times New Roman"/>
              </a:rPr>
              <a:t>·C°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sky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10" dirty="0">
                <a:latin typeface="Times New Roman"/>
                <a:cs typeface="Times New Roman"/>
              </a:rPr>
              <a:t>radiation. The  </a:t>
            </a:r>
            <a:r>
              <a:rPr sz="1200" spc="-25" dirty="0">
                <a:latin typeface="Times New Roman"/>
                <a:cs typeface="Times New Roman"/>
              </a:rPr>
              <a:t>emissivity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outer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wall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b="1" i="1" dirty="0">
                <a:latin typeface="Times New Roman"/>
                <a:cs typeface="Times New Roman"/>
              </a:rPr>
              <a:t>ε=0.9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effective </a:t>
            </a:r>
            <a:r>
              <a:rPr sz="1200" spc="-5" dirty="0">
                <a:latin typeface="Times New Roman"/>
                <a:cs typeface="Times New Roman"/>
              </a:rPr>
              <a:t>sky temperature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spc="-10" dirty="0">
                <a:latin typeface="Times New Roman"/>
                <a:cs typeface="Times New Roman"/>
              </a:rPr>
              <a:t>estimated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b="1" i="1" spc="-5" dirty="0">
                <a:latin typeface="Times New Roman"/>
                <a:cs typeface="Times New Roman"/>
              </a:rPr>
              <a:t>250K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2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finite </a:t>
            </a:r>
            <a:r>
              <a:rPr sz="1200" spc="-20" dirty="0">
                <a:latin typeface="Times New Roman"/>
                <a:cs typeface="Times New Roman"/>
              </a:rPr>
              <a:t>difference  </a:t>
            </a:r>
            <a:r>
              <a:rPr sz="1200" spc="-10" dirty="0">
                <a:latin typeface="Times New Roman"/>
                <a:cs typeface="Times New Roman"/>
              </a:rPr>
              <a:t>method with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 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i="1" dirty="0">
                <a:latin typeface="Times New Roman"/>
                <a:cs typeface="Times New Roman"/>
              </a:rPr>
              <a:t>10cm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0" dirty="0">
                <a:latin typeface="Times New Roman"/>
                <a:cs typeface="Times New Roman"/>
              </a:rPr>
              <a:t>obtain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finite  </a:t>
            </a:r>
            <a:r>
              <a:rPr sz="1200" spc="-20" dirty="0">
                <a:latin typeface="Times New Roman"/>
                <a:cs typeface="Times New Roman"/>
              </a:rPr>
              <a:t>difference </a:t>
            </a:r>
            <a:r>
              <a:rPr sz="1200" spc="-15" dirty="0">
                <a:latin typeface="Times New Roman"/>
                <a:cs typeface="Times New Roman"/>
              </a:rPr>
              <a:t>formulation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this </a:t>
            </a:r>
            <a:r>
              <a:rPr sz="1200" spc="-10" dirty="0">
                <a:latin typeface="Times New Roman"/>
                <a:cs typeface="Times New Roman"/>
              </a:rPr>
              <a:t>problem for </a:t>
            </a:r>
            <a:r>
              <a:rPr sz="1200" dirty="0">
                <a:latin typeface="Times New Roman"/>
                <a:cs typeface="Times New Roman"/>
              </a:rPr>
              <a:t>steady  </a:t>
            </a:r>
            <a:r>
              <a:rPr sz="1200" spc="-10" dirty="0">
                <a:latin typeface="Times New Roman"/>
                <a:cs typeface="Times New Roman"/>
              </a:rPr>
              <a:t>two-dimensional heat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transfer.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78679" y="6883400"/>
            <a:ext cx="2225039" cy="2401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5127" y="7148576"/>
            <a:ext cx="2267712" cy="1481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107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791" y="339343"/>
            <a:ext cx="6425565" cy="411480"/>
            <a:chOff x="621791" y="339343"/>
            <a:chExt cx="6425565" cy="411480"/>
          </a:xfrm>
        </p:grpSpPr>
        <p:sp>
          <p:nvSpPr>
            <p:cNvPr id="3" name="object 3"/>
            <p:cNvSpPr/>
            <p:nvPr/>
          </p:nvSpPr>
          <p:spPr>
            <a:xfrm>
              <a:off x="755903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903" y="339343"/>
              <a:ext cx="6291072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1895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895" y="415543"/>
              <a:ext cx="6291072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935" y="491743"/>
              <a:ext cx="6288405" cy="228600"/>
            </a:xfrm>
            <a:custGeom>
              <a:avLst/>
              <a:gdLst/>
              <a:ahLst/>
              <a:cxnLst/>
              <a:rect l="l" t="t" r="r" b="b"/>
              <a:pathLst>
                <a:path w="6288405" h="228600">
                  <a:moveTo>
                    <a:pt x="6288023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88023" y="228600"/>
                  </a:lnTo>
                  <a:lnTo>
                    <a:pt x="6288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1792" y="692911"/>
              <a:ext cx="6303645" cy="58419"/>
            </a:xfrm>
            <a:custGeom>
              <a:avLst/>
              <a:gdLst/>
              <a:ahLst/>
              <a:cxnLst/>
              <a:rect l="l" t="t" r="r" b="b"/>
              <a:pathLst>
                <a:path w="6303645" h="58420">
                  <a:moveTo>
                    <a:pt x="6303264" y="45720"/>
                  </a:moveTo>
                  <a:lnTo>
                    <a:pt x="0" y="45720"/>
                  </a:lnTo>
                  <a:lnTo>
                    <a:pt x="0" y="57912"/>
                  </a:lnTo>
                  <a:lnTo>
                    <a:pt x="6303264" y="57912"/>
                  </a:lnTo>
                  <a:lnTo>
                    <a:pt x="6303264" y="45720"/>
                  </a:lnTo>
                  <a:close/>
                </a:path>
                <a:path w="6303645" h="58420">
                  <a:moveTo>
                    <a:pt x="6303264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6303264" y="33528"/>
                  </a:lnTo>
                  <a:lnTo>
                    <a:pt x="6303264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12" name="object 12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96888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96888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9483" y="10249065"/>
              <a:ext cx="6266180" cy="133350"/>
            </a:xfrm>
            <a:custGeom>
              <a:avLst/>
              <a:gdLst/>
              <a:ahLst/>
              <a:cxnLst/>
              <a:rect l="l" t="t" r="r" b="b"/>
              <a:pathLst>
                <a:path w="6266180" h="133350">
                  <a:moveTo>
                    <a:pt x="6265824" y="0"/>
                  </a:moveTo>
                  <a:lnTo>
                    <a:pt x="0" y="0"/>
                  </a:lnTo>
                  <a:lnTo>
                    <a:pt x="0" y="132803"/>
                  </a:lnTo>
                  <a:lnTo>
                    <a:pt x="6265824" y="132803"/>
                  </a:lnTo>
                  <a:lnTo>
                    <a:pt x="6265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54371" y="8547100"/>
            <a:ext cx="1891664" cy="4749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ctr">
              <a:lnSpc>
                <a:spcPct val="97000"/>
              </a:lnSpc>
              <a:spcBef>
                <a:spcPts val="145"/>
              </a:spcBef>
            </a:pPr>
            <a:r>
              <a:rPr sz="1000" b="1" i="1" dirty="0">
                <a:latin typeface="Times New Roman"/>
                <a:cs typeface="Times New Roman"/>
              </a:rPr>
              <a:t>Fig.(5.3) </a:t>
            </a:r>
            <a:r>
              <a:rPr sz="1000" b="1" i="1" spc="-5" dirty="0">
                <a:latin typeface="Times New Roman"/>
                <a:cs typeface="Times New Roman"/>
              </a:rPr>
              <a:t>Finite difference mesh </a:t>
            </a:r>
            <a:r>
              <a:rPr sz="1000" b="1" i="1" dirty="0">
                <a:latin typeface="Times New Roman"/>
                <a:cs typeface="Times New Roman"/>
              </a:rPr>
              <a:t>for  two-dimensional </a:t>
            </a:r>
            <a:r>
              <a:rPr sz="1000" b="1" i="1" spc="-5" dirty="0">
                <a:latin typeface="Times New Roman"/>
                <a:cs typeface="Times New Roman"/>
              </a:rPr>
              <a:t>conduction </a:t>
            </a:r>
            <a:r>
              <a:rPr sz="1000" b="1" i="1" spc="5" dirty="0">
                <a:latin typeface="Times New Roman"/>
                <a:cs typeface="Times New Roman"/>
              </a:rPr>
              <a:t>in  </a:t>
            </a:r>
            <a:r>
              <a:rPr sz="1000" b="1" i="1" dirty="0">
                <a:latin typeface="Times New Roman"/>
                <a:cs typeface="Times New Roman"/>
              </a:rPr>
              <a:t>rectangular</a:t>
            </a:r>
            <a:r>
              <a:rPr sz="1000" b="1" i="1" spc="-30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coordinates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936" y="827024"/>
            <a:ext cx="6285230" cy="5389245"/>
          </a:xfrm>
          <a:custGeom>
            <a:avLst/>
            <a:gdLst/>
            <a:ahLst/>
            <a:cxnLst/>
            <a:rect l="l" t="t" r="r" b="b"/>
            <a:pathLst>
              <a:path w="6285230" h="5389245">
                <a:moveTo>
                  <a:pt x="6284975" y="0"/>
                </a:moveTo>
                <a:lnTo>
                  <a:pt x="0" y="0"/>
                </a:lnTo>
                <a:lnTo>
                  <a:pt x="0" y="5388864"/>
                </a:lnTo>
                <a:lnTo>
                  <a:pt x="6284975" y="5388864"/>
                </a:lnTo>
                <a:lnTo>
                  <a:pt x="6284975" y="0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8236" y="463804"/>
            <a:ext cx="6311900" cy="717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218305" algn="l"/>
              </a:tabLst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2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	Numerical Heat </a:t>
            </a:r>
            <a:r>
              <a:rPr sz="1400" b="1" i="1" spc="-10" dirty="0">
                <a:latin typeface="Times New Roman"/>
                <a:cs typeface="Times New Roman"/>
              </a:rPr>
              <a:t>Conduction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70"/>
              </a:lnSpc>
              <a:spcBef>
                <a:spcPts val="1070"/>
              </a:spcBef>
            </a:pPr>
            <a:r>
              <a:rPr sz="1200" spc="-10" dirty="0">
                <a:latin typeface="Times New Roman"/>
                <a:cs typeface="Times New Roman"/>
              </a:rPr>
              <a:t>Noting </a:t>
            </a:r>
            <a:r>
              <a:rPr sz="1200" spc="-5" dirty="0">
                <a:latin typeface="Times New Roman"/>
                <a:cs typeface="Times New Roman"/>
              </a:rPr>
              <a:t>that the second derivative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simply the derivative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first </a:t>
            </a:r>
            <a:r>
              <a:rPr sz="1200" spc="-10" dirty="0">
                <a:latin typeface="Times New Roman"/>
                <a:cs typeface="Times New Roman"/>
              </a:rPr>
              <a:t>derivative, </a:t>
            </a:r>
            <a:r>
              <a:rPr sz="1200" spc="-5" dirty="0">
                <a:latin typeface="Times New Roman"/>
                <a:cs typeface="Times New Roman"/>
              </a:rPr>
              <a:t>the second </a:t>
            </a:r>
            <a:r>
              <a:rPr sz="1200" dirty="0">
                <a:latin typeface="Times New Roman"/>
                <a:cs typeface="Times New Roman"/>
              </a:rPr>
              <a:t>derivative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-20" dirty="0">
                <a:latin typeface="Times New Roman"/>
                <a:cs typeface="Times New Roman"/>
              </a:rPr>
              <a:t>at </a:t>
            </a:r>
            <a:r>
              <a:rPr sz="1200" spc="-5" dirty="0">
                <a:latin typeface="Times New Roman"/>
                <a:cs typeface="Times New Roman"/>
              </a:rPr>
              <a:t>node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expressed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17091" y="1205547"/>
            <a:ext cx="3511550" cy="996315"/>
          </a:xfrm>
          <a:custGeom>
            <a:avLst/>
            <a:gdLst/>
            <a:ahLst/>
            <a:cxnLst/>
            <a:rect l="l" t="t" r="r" b="b"/>
            <a:pathLst>
              <a:path w="3511550" h="996314">
                <a:moveTo>
                  <a:pt x="0" y="497395"/>
                </a:moveTo>
                <a:lnTo>
                  <a:pt x="299085" y="497395"/>
                </a:lnTo>
              </a:path>
              <a:path w="3511550" h="996314">
                <a:moveTo>
                  <a:pt x="316230" y="276225"/>
                </a:moveTo>
                <a:lnTo>
                  <a:pt x="316230" y="718566"/>
                </a:lnTo>
              </a:path>
              <a:path w="3511550" h="996314">
                <a:moveTo>
                  <a:pt x="901255" y="0"/>
                </a:moveTo>
                <a:lnTo>
                  <a:pt x="901255" y="395478"/>
                </a:lnTo>
              </a:path>
              <a:path w="3511550" h="996314">
                <a:moveTo>
                  <a:pt x="1549717" y="0"/>
                </a:moveTo>
                <a:lnTo>
                  <a:pt x="1549717" y="395478"/>
                </a:lnTo>
              </a:path>
              <a:path w="3511550" h="996314">
                <a:moveTo>
                  <a:pt x="612266" y="497395"/>
                </a:moveTo>
                <a:lnTo>
                  <a:pt x="1805749" y="497395"/>
                </a:lnTo>
              </a:path>
              <a:path w="3511550" h="996314">
                <a:moveTo>
                  <a:pt x="1990534" y="497395"/>
                </a:moveTo>
                <a:lnTo>
                  <a:pt x="3511296" y="497395"/>
                </a:lnTo>
              </a:path>
              <a:path w="3511550" h="996314">
                <a:moveTo>
                  <a:pt x="581787" y="996124"/>
                </a:moveTo>
                <a:lnTo>
                  <a:pt x="1746313" y="996124"/>
                </a:lnTo>
              </a:path>
            </a:pathLst>
          </a:custGeom>
          <a:ln w="70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24988" y="1441636"/>
            <a:ext cx="730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75764" y="1441636"/>
            <a:ext cx="730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7836" y="1459924"/>
            <a:ext cx="730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02811" y="2065629"/>
            <a:ext cx="53086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60" dirty="0">
                <a:latin typeface="MT Extra"/>
                <a:cs typeface="MT Extra"/>
              </a:rPr>
              <a:t></a:t>
            </a:r>
            <a:r>
              <a:rPr sz="1250" spc="35" dirty="0">
                <a:latin typeface="Times New Roman"/>
                <a:cs typeface="Times New Roman"/>
              </a:rPr>
              <a:t>(</a:t>
            </a:r>
            <a:r>
              <a:rPr sz="1250" spc="65" dirty="0">
                <a:latin typeface="Times New Roman"/>
                <a:cs typeface="Times New Roman"/>
              </a:rPr>
              <a:t>5</a:t>
            </a:r>
            <a:r>
              <a:rPr sz="1250" spc="20" dirty="0">
                <a:latin typeface="Times New Roman"/>
                <a:cs typeface="Times New Roman"/>
              </a:rPr>
              <a:t>.3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7947" y="1696821"/>
            <a:ext cx="30099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50" i="1" spc="15" dirty="0">
                <a:latin typeface="Times New Roman"/>
                <a:cs typeface="Times New Roman"/>
              </a:rPr>
              <a:t>dx</a:t>
            </a:r>
            <a:r>
              <a:rPr sz="1250" i="1" spc="-175" dirty="0">
                <a:latin typeface="Times New Roman"/>
                <a:cs typeface="Times New Roman"/>
              </a:rPr>
              <a:t> </a:t>
            </a:r>
            <a:r>
              <a:rPr sz="1125" spc="-7" baseline="44444" dirty="0">
                <a:latin typeface="Times New Roman"/>
                <a:cs typeface="Times New Roman"/>
              </a:rPr>
              <a:t>2</a:t>
            </a:r>
            <a:endParaRPr sz="1125" baseline="44444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15060" y="1465173"/>
            <a:ext cx="27813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i="1" spc="15" dirty="0">
                <a:latin typeface="Times New Roman"/>
                <a:cs typeface="Times New Roman"/>
              </a:rPr>
              <a:t>d</a:t>
            </a:r>
            <a:r>
              <a:rPr sz="1250" i="1" spc="235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T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44244" y="1822636"/>
            <a:ext cx="9461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i="1" spc="-5" dirty="0">
                <a:latin typeface="Times New Roman"/>
                <a:cs typeface="Times New Roman"/>
              </a:rPr>
              <a:t>m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13788" y="2193645"/>
            <a:ext cx="31940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50" spc="40" dirty="0">
                <a:latin typeface="Symbol"/>
                <a:cs typeface="Symbol"/>
              </a:rPr>
              <a:t></a:t>
            </a:r>
            <a:r>
              <a:rPr sz="1250" i="1" spc="40" dirty="0">
                <a:latin typeface="Times New Roman"/>
                <a:cs typeface="Times New Roman"/>
              </a:rPr>
              <a:t>x</a:t>
            </a:r>
            <a:r>
              <a:rPr sz="1250" i="1" spc="-215" dirty="0">
                <a:latin typeface="Times New Roman"/>
                <a:cs typeface="Times New Roman"/>
              </a:rPr>
              <a:t> </a:t>
            </a:r>
            <a:r>
              <a:rPr sz="1125" spc="-7" baseline="44444" dirty="0">
                <a:latin typeface="Times New Roman"/>
                <a:cs typeface="Times New Roman"/>
              </a:rPr>
              <a:t>2</a:t>
            </a:r>
            <a:endParaRPr sz="1125" baseline="44444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63771" y="1696821"/>
            <a:ext cx="2044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75" dirty="0">
                <a:latin typeface="Symbol"/>
                <a:cs typeface="Symbol"/>
              </a:rPr>
              <a:t></a:t>
            </a:r>
            <a:r>
              <a:rPr sz="1250" i="1" spc="10" dirty="0">
                <a:latin typeface="Times New Roman"/>
                <a:cs typeface="Times New Roman"/>
              </a:rPr>
              <a:t>x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87444" y="1504797"/>
            <a:ext cx="2044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75" dirty="0">
                <a:latin typeface="Symbol"/>
                <a:cs typeface="Symbol"/>
              </a:rPr>
              <a:t></a:t>
            </a:r>
            <a:r>
              <a:rPr sz="1250" i="1" spc="10" dirty="0">
                <a:latin typeface="Times New Roman"/>
                <a:cs typeface="Times New Roman"/>
              </a:rPr>
              <a:t>x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75507" y="1279245"/>
            <a:ext cx="125349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23215" algn="l"/>
                <a:tab pos="822960" algn="l"/>
              </a:tabLst>
            </a:pPr>
            <a:r>
              <a:rPr sz="1250" i="1" spc="15" dirty="0">
                <a:latin typeface="Times New Roman"/>
                <a:cs typeface="Times New Roman"/>
              </a:rPr>
              <a:t>T	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T	T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-235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T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21483" y="1696821"/>
            <a:ext cx="2044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75" dirty="0">
                <a:latin typeface="Symbol"/>
                <a:cs typeface="Symbol"/>
              </a:rPr>
              <a:t></a:t>
            </a:r>
            <a:r>
              <a:rPr sz="1250" i="1" spc="10" dirty="0">
                <a:latin typeface="Times New Roman"/>
                <a:cs typeface="Times New Roman"/>
              </a:rPr>
              <a:t>x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38376" y="1142572"/>
            <a:ext cx="933450" cy="4705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45"/>
              </a:spcBef>
              <a:tabLst>
                <a:tab pos="559435" algn="l"/>
              </a:tabLst>
            </a:pPr>
            <a:r>
              <a:rPr sz="125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dT</a:t>
            </a:r>
            <a:r>
              <a:rPr sz="1250" i="1" spc="15" dirty="0">
                <a:latin typeface="Times New Roman"/>
                <a:cs typeface="Times New Roman"/>
              </a:rPr>
              <a:t>	</a:t>
            </a:r>
            <a:r>
              <a:rPr sz="1875" spc="22" baseline="-33333" dirty="0">
                <a:latin typeface="Symbol"/>
                <a:cs typeface="Symbol"/>
              </a:rPr>
              <a:t></a:t>
            </a:r>
            <a:r>
              <a:rPr sz="1875" spc="-44" baseline="-33333" dirty="0">
                <a:latin typeface="Times New Roman"/>
                <a:cs typeface="Times New Roman"/>
              </a:rPr>
              <a:t> </a:t>
            </a:r>
            <a:r>
              <a:rPr sz="125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dT</a:t>
            </a:r>
            <a:endParaRPr sz="125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250"/>
              </a:spcBef>
              <a:tabLst>
                <a:tab pos="718185" algn="l"/>
              </a:tabLst>
            </a:pPr>
            <a:r>
              <a:rPr sz="1250" i="1" spc="15" dirty="0">
                <a:latin typeface="Times New Roman"/>
                <a:cs typeface="Times New Roman"/>
              </a:rPr>
              <a:t>dx	dx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75308" y="1568805"/>
            <a:ext cx="11493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15" dirty="0">
                <a:latin typeface="Symbol"/>
                <a:cs typeface="Symbol"/>
              </a:rPr>
              <a:t>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22475" y="2004669"/>
            <a:ext cx="135826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spc="22" baseline="-22222" dirty="0">
                <a:latin typeface="Symbol"/>
                <a:cs typeface="Symbol"/>
              </a:rPr>
              <a:t></a:t>
            </a:r>
            <a:r>
              <a:rPr sz="1875" spc="22" baseline="-22222" dirty="0">
                <a:latin typeface="Times New Roman"/>
                <a:cs typeface="Times New Roman"/>
              </a:rPr>
              <a:t> </a:t>
            </a:r>
            <a:r>
              <a:rPr sz="1875" i="1" spc="15" baseline="13333" dirty="0">
                <a:latin typeface="Times New Roman"/>
                <a:cs typeface="Times New Roman"/>
              </a:rPr>
              <a:t>T</a:t>
            </a:r>
            <a:r>
              <a:rPr sz="750" i="1" spc="10" dirty="0">
                <a:latin typeface="Times New Roman"/>
                <a:cs typeface="Times New Roman"/>
              </a:rPr>
              <a:t>m </a:t>
            </a:r>
            <a:r>
              <a:rPr sz="750" spc="-5" dirty="0">
                <a:latin typeface="Symbol"/>
                <a:cs typeface="Symbol"/>
              </a:rPr>
              <a:t></a:t>
            </a:r>
            <a:r>
              <a:rPr sz="750" spc="-5" dirty="0">
                <a:latin typeface="Times New Roman"/>
                <a:cs typeface="Times New Roman"/>
              </a:rPr>
              <a:t>1 </a:t>
            </a:r>
            <a:r>
              <a:rPr sz="1875" spc="22" baseline="13333" dirty="0">
                <a:latin typeface="Symbol"/>
                <a:cs typeface="Symbol"/>
              </a:rPr>
              <a:t></a:t>
            </a:r>
            <a:r>
              <a:rPr sz="1875" spc="22" baseline="13333" dirty="0">
                <a:latin typeface="Times New Roman"/>
                <a:cs typeface="Times New Roman"/>
              </a:rPr>
              <a:t> </a:t>
            </a:r>
            <a:r>
              <a:rPr sz="1875" spc="7" baseline="13333" dirty="0">
                <a:latin typeface="Times New Roman"/>
                <a:cs typeface="Times New Roman"/>
              </a:rPr>
              <a:t>2</a:t>
            </a:r>
            <a:r>
              <a:rPr sz="1875" i="1" spc="7" baseline="13333" dirty="0">
                <a:latin typeface="Times New Roman"/>
                <a:cs typeface="Times New Roman"/>
              </a:rPr>
              <a:t>T</a:t>
            </a:r>
            <a:r>
              <a:rPr sz="750" i="1" spc="5" dirty="0">
                <a:latin typeface="Times New Roman"/>
                <a:cs typeface="Times New Roman"/>
              </a:rPr>
              <a:t>m </a:t>
            </a:r>
            <a:r>
              <a:rPr sz="1875" spc="22" baseline="13333" dirty="0">
                <a:latin typeface="Symbol"/>
                <a:cs typeface="Symbol"/>
              </a:rPr>
              <a:t></a:t>
            </a:r>
            <a:r>
              <a:rPr sz="1875" spc="22" baseline="13333" dirty="0">
                <a:latin typeface="Times New Roman"/>
                <a:cs typeface="Times New Roman"/>
              </a:rPr>
              <a:t> </a:t>
            </a:r>
            <a:r>
              <a:rPr sz="1875" i="1" spc="-7" baseline="13333" dirty="0">
                <a:latin typeface="Times New Roman"/>
                <a:cs typeface="Times New Roman"/>
              </a:rPr>
              <a:t>T</a:t>
            </a:r>
            <a:r>
              <a:rPr sz="750" i="1" spc="-5" dirty="0">
                <a:latin typeface="Times New Roman"/>
                <a:cs typeface="Times New Roman"/>
              </a:rPr>
              <a:t>m</a:t>
            </a:r>
            <a:r>
              <a:rPr sz="750" i="1" spc="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Symbol"/>
                <a:cs typeface="Symbol"/>
              </a:rPr>
              <a:t></a:t>
            </a:r>
            <a:r>
              <a:rPr sz="750" spc="-5" dirty="0"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37535" y="1318869"/>
            <a:ext cx="2018664" cy="4102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16890">
              <a:lnSpc>
                <a:spcPts val="1445"/>
              </a:lnSpc>
              <a:spcBef>
                <a:spcPts val="130"/>
              </a:spcBef>
              <a:tabLst>
                <a:tab pos="1065530" algn="l"/>
                <a:tab pos="1778635" algn="l"/>
              </a:tabLst>
            </a:pPr>
            <a:r>
              <a:rPr sz="7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75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750" i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7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75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750" i="1" spc="-5" dirty="0">
                <a:latin typeface="Times New Roman"/>
                <a:cs typeface="Times New Roman"/>
              </a:rPr>
              <a:t> </a:t>
            </a:r>
            <a:r>
              <a:rPr sz="750" i="1" spc="170" dirty="0">
                <a:latin typeface="Times New Roman"/>
                <a:cs typeface="Times New Roman"/>
              </a:rPr>
              <a:t> </a:t>
            </a:r>
            <a:r>
              <a:rPr sz="1875" spc="22" baseline="-22222" dirty="0">
                <a:latin typeface="Symbol"/>
                <a:cs typeface="Symbol"/>
              </a:rPr>
              <a:t></a:t>
            </a:r>
            <a:r>
              <a:rPr sz="125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250" u="sng" spc="2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	m</a:t>
            </a:r>
            <a:r>
              <a:rPr sz="750" i="1" spc="-114" dirty="0">
                <a:latin typeface="Times New Roman"/>
                <a:cs typeface="Times New Roman"/>
              </a:rPr>
              <a:t> </a:t>
            </a:r>
            <a:r>
              <a:rPr sz="750" u="sng" spc="-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75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  <a:p>
            <a:pPr marL="50800">
              <a:lnSpc>
                <a:spcPts val="445"/>
              </a:lnSpc>
            </a:pPr>
            <a:r>
              <a:rPr sz="750" i="1" spc="-5" dirty="0">
                <a:latin typeface="Times New Roman"/>
                <a:cs typeface="Times New Roman"/>
              </a:rPr>
              <a:t>m</a:t>
            </a:r>
            <a:r>
              <a:rPr sz="750" i="1" spc="-11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Symbol"/>
                <a:cs typeface="Symbol"/>
              </a:rPr>
              <a:t></a:t>
            </a:r>
            <a:endParaRPr sz="750">
              <a:latin typeface="Symbol"/>
              <a:cs typeface="Symbol"/>
            </a:endParaRPr>
          </a:p>
          <a:p>
            <a:pPr marL="200025">
              <a:lnSpc>
                <a:spcPts val="1100"/>
              </a:lnSpc>
              <a:tabLst>
                <a:tab pos="751205" algn="l"/>
              </a:tabLst>
            </a:pPr>
            <a:r>
              <a:rPr sz="750" spc="-5" dirty="0">
                <a:latin typeface="Times New Roman"/>
                <a:cs typeface="Times New Roman"/>
              </a:rPr>
              <a:t>2  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1875" spc="22" baseline="-22222" dirty="0">
                <a:latin typeface="Symbol"/>
                <a:cs typeface="Symbol"/>
              </a:rPr>
              <a:t></a:t>
            </a:r>
            <a:r>
              <a:rPr sz="1875" spc="22" baseline="-22222" dirty="0">
                <a:latin typeface="Times New Roman"/>
                <a:cs typeface="Times New Roman"/>
              </a:rPr>
              <a:t>	</a:t>
            </a:r>
            <a:r>
              <a:rPr sz="1250" spc="30" dirty="0">
                <a:latin typeface="Symbol"/>
                <a:cs typeface="Symbol"/>
              </a:rPr>
              <a:t></a:t>
            </a:r>
            <a:r>
              <a:rPr sz="1250" i="1" spc="30" dirty="0">
                <a:latin typeface="Times New Roman"/>
                <a:cs typeface="Times New Roman"/>
              </a:rPr>
              <a:t>x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29460" y="1499548"/>
            <a:ext cx="22288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50"/>
              </a:lnSpc>
              <a:spcBef>
                <a:spcPts val="95"/>
              </a:spcBef>
            </a:pPr>
            <a:r>
              <a:rPr sz="750" i="1" spc="-5" dirty="0">
                <a:latin typeface="Times New Roman"/>
                <a:cs typeface="Times New Roman"/>
              </a:rPr>
              <a:t>m</a:t>
            </a:r>
            <a:r>
              <a:rPr sz="750" i="1" spc="-1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Symbol"/>
                <a:cs typeface="Symbol"/>
              </a:rPr>
              <a:t></a:t>
            </a:r>
            <a:endParaRPr sz="750">
              <a:latin typeface="Symbol"/>
              <a:cs typeface="Symbol"/>
            </a:endParaRPr>
          </a:p>
          <a:p>
            <a:pPr marR="5080" algn="r">
              <a:lnSpc>
                <a:spcPts val="750"/>
              </a:lnSpc>
            </a:pPr>
            <a:r>
              <a:rPr sz="750" spc="-5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8236" y="2371852"/>
            <a:ext cx="6311265" cy="8515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finite </a:t>
            </a:r>
            <a:r>
              <a:rPr sz="1200" b="1" spc="-10" dirty="0">
                <a:latin typeface="Times New Roman"/>
                <a:cs typeface="Times New Roman"/>
              </a:rPr>
              <a:t>difference </a:t>
            </a:r>
            <a:r>
              <a:rPr sz="1200" b="1" spc="-5" dirty="0">
                <a:latin typeface="Times New Roman"/>
                <a:cs typeface="Times New Roman"/>
              </a:rPr>
              <a:t>representation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second derivative </a:t>
            </a:r>
            <a:r>
              <a:rPr sz="1200" spc="-5" dirty="0">
                <a:latin typeface="Times New Roman"/>
                <a:cs typeface="Times New Roman"/>
              </a:rPr>
              <a:t>at a general internal node </a:t>
            </a:r>
            <a:r>
              <a:rPr sz="1200" b="1" i="1" spc="-5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.  </a:t>
            </a: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Note1-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second derivative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temperature </a:t>
            </a:r>
            <a:r>
              <a:rPr sz="1200" spc="-5" dirty="0">
                <a:latin typeface="Times New Roman"/>
                <a:cs typeface="Times New Roman"/>
              </a:rPr>
              <a:t>at a node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expressed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terms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temperatures </a:t>
            </a:r>
            <a:r>
              <a:rPr sz="1200" spc="-5" dirty="0">
                <a:latin typeface="Times New Roman"/>
                <a:cs typeface="Times New Roman"/>
              </a:rPr>
              <a:t>at  </a:t>
            </a:r>
            <a:r>
              <a:rPr sz="1200" i="1" spc="-5" dirty="0">
                <a:latin typeface="Times New Roman"/>
                <a:cs typeface="Times New Roman"/>
              </a:rPr>
              <a:t>node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i="1" spc="-5" dirty="0">
                <a:latin typeface="Times New Roman"/>
                <a:cs typeface="Times New Roman"/>
              </a:rPr>
              <a:t>its </a:t>
            </a:r>
            <a:r>
              <a:rPr sz="1200" i="1" spc="-15" dirty="0">
                <a:latin typeface="Times New Roman"/>
                <a:cs typeface="Times New Roman"/>
              </a:rPr>
              <a:t>two </a:t>
            </a:r>
            <a:r>
              <a:rPr sz="1200" i="1" spc="-5" dirty="0">
                <a:latin typeface="Times New Roman"/>
                <a:cs typeface="Times New Roman"/>
              </a:rPr>
              <a:t>neighboring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nodes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Note2-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According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above </a:t>
            </a:r>
            <a:r>
              <a:rPr sz="1200" i="1" dirty="0">
                <a:latin typeface="Times New Roman"/>
                <a:cs typeface="Times New Roman"/>
              </a:rPr>
              <a:t>finite </a:t>
            </a:r>
            <a:r>
              <a:rPr sz="1200" i="1" spc="-5" dirty="0">
                <a:latin typeface="Times New Roman"/>
                <a:cs typeface="Times New Roman"/>
              </a:rPr>
              <a:t>difference formulation</a:t>
            </a:r>
            <a:r>
              <a:rPr sz="1200" spc="-5" dirty="0">
                <a:latin typeface="Times New Roman"/>
                <a:cs typeface="Times New Roman"/>
              </a:rPr>
              <a:t>, the </a:t>
            </a:r>
            <a:r>
              <a:rPr sz="1200" spc="-10" dirty="0">
                <a:latin typeface="Times New Roman"/>
                <a:cs typeface="Times New Roman"/>
              </a:rPr>
              <a:t>following </a:t>
            </a:r>
            <a:r>
              <a:rPr sz="1200" spc="-5" dirty="0">
                <a:latin typeface="Times New Roman"/>
                <a:cs typeface="Times New Roman"/>
              </a:rPr>
              <a:t>differential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equation;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17091" y="3461067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0" y="0"/>
                </a:moveTo>
                <a:lnTo>
                  <a:pt x="301942" y="0"/>
                </a:lnTo>
              </a:path>
              <a:path w="608330">
                <a:moveTo>
                  <a:pt x="481774" y="0"/>
                </a:moveTo>
                <a:lnTo>
                  <a:pt x="608266" y="0"/>
                </a:lnTo>
              </a:path>
            </a:pathLst>
          </a:custGeom>
          <a:ln w="7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07947" y="3452506"/>
            <a:ext cx="62103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509905" algn="l"/>
              </a:tabLst>
            </a:pPr>
            <a:r>
              <a:rPr sz="1250" i="1" spc="15" dirty="0">
                <a:latin typeface="Times New Roman"/>
                <a:cs typeface="Times New Roman"/>
              </a:rPr>
              <a:t>dx</a:t>
            </a:r>
            <a:r>
              <a:rPr sz="1250" i="1" spc="-140" dirty="0">
                <a:latin typeface="Times New Roman"/>
                <a:cs typeface="Times New Roman"/>
              </a:rPr>
              <a:t> </a:t>
            </a:r>
            <a:r>
              <a:rPr sz="1125" spc="-7" baseline="44444" dirty="0">
                <a:latin typeface="Times New Roman"/>
                <a:cs typeface="Times New Roman"/>
              </a:rPr>
              <a:t>2	</a:t>
            </a:r>
            <a:r>
              <a:rPr sz="1250" i="1" spc="10" dirty="0">
                <a:latin typeface="Times New Roman"/>
                <a:cs typeface="Times New Roman"/>
              </a:rPr>
              <a:t>k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89660" y="3223906"/>
            <a:ext cx="3314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50" i="1" spc="15" dirty="0">
                <a:latin typeface="Times New Roman"/>
                <a:cs typeface="Times New Roman"/>
              </a:rPr>
              <a:t>d</a:t>
            </a:r>
            <a:r>
              <a:rPr sz="1250" i="1" spc="-90" dirty="0">
                <a:latin typeface="Times New Roman"/>
                <a:cs typeface="Times New Roman"/>
              </a:rPr>
              <a:t> </a:t>
            </a:r>
            <a:r>
              <a:rPr sz="1125" spc="15" baseline="44444" dirty="0">
                <a:latin typeface="Times New Roman"/>
                <a:cs typeface="Times New Roman"/>
              </a:rPr>
              <a:t>2</a:t>
            </a:r>
            <a:r>
              <a:rPr sz="1250" i="1" spc="10" dirty="0">
                <a:latin typeface="Times New Roman"/>
                <a:cs typeface="Times New Roman"/>
              </a:rPr>
              <a:t>T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12239" y="3327538"/>
            <a:ext cx="178943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1104900" algn="l"/>
              </a:tabLst>
            </a:pPr>
            <a:r>
              <a:rPr sz="1250" spc="15" dirty="0">
                <a:latin typeface="Symbol"/>
                <a:cs typeface="Symbol"/>
              </a:rPr>
              <a:t></a:t>
            </a:r>
            <a:r>
              <a:rPr sz="1250" spc="15" dirty="0">
                <a:latin typeface="Times New Roman"/>
                <a:cs typeface="Times New Roman"/>
              </a:rPr>
              <a:t>  </a:t>
            </a:r>
            <a:r>
              <a:rPr sz="1875" i="1" spc="-322" baseline="35555" dirty="0">
                <a:latin typeface="Times New Roman"/>
                <a:cs typeface="Times New Roman"/>
              </a:rPr>
              <a:t>g</a:t>
            </a:r>
            <a:r>
              <a:rPr sz="1875" spc="-322" baseline="37777" dirty="0">
                <a:latin typeface="MT Extra"/>
                <a:cs typeface="MT Extra"/>
              </a:rPr>
              <a:t></a:t>
            </a:r>
            <a:r>
              <a:rPr sz="1875" spc="-322" baseline="37777" dirty="0">
                <a:latin typeface="Times New Roman"/>
                <a:cs typeface="Times New Roman"/>
              </a:rPr>
              <a:t>    </a:t>
            </a:r>
            <a:r>
              <a:rPr sz="1875" spc="-315" baseline="37777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</a:t>
            </a:r>
            <a:r>
              <a:rPr sz="1250" spc="6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0	</a:t>
            </a:r>
            <a:r>
              <a:rPr sz="1250" spc="30" dirty="0">
                <a:latin typeface="MT Extra"/>
                <a:cs typeface="MT Extra"/>
              </a:rPr>
              <a:t></a:t>
            </a:r>
            <a:r>
              <a:rPr sz="1250" spc="-160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(5.4.</a:t>
            </a:r>
            <a:r>
              <a:rPr sz="1250" i="1" spc="35" dirty="0">
                <a:latin typeface="Times New Roman"/>
                <a:cs typeface="Times New Roman"/>
              </a:rPr>
              <a:t>a</a:t>
            </a:r>
            <a:r>
              <a:rPr sz="1250" spc="3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8236" y="3639819"/>
            <a:ext cx="6311265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0"/>
              </a:spcBef>
            </a:pP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governing </a:t>
            </a:r>
            <a:r>
              <a:rPr sz="1200" dirty="0">
                <a:latin typeface="Times New Roman"/>
                <a:cs typeface="Times New Roman"/>
              </a:rPr>
              <a:t>equation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i="1" dirty="0">
                <a:latin typeface="Times New Roman"/>
                <a:cs typeface="Times New Roman"/>
              </a:rPr>
              <a:t>steady </a:t>
            </a:r>
            <a:r>
              <a:rPr sz="1200" i="1" spc="-5" dirty="0">
                <a:latin typeface="Times New Roman"/>
                <a:cs typeface="Times New Roman"/>
              </a:rPr>
              <a:t>one-dimensional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plane wall </a:t>
            </a:r>
            <a:r>
              <a:rPr sz="1200" spc="5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heat  generation and constant thermal conductivity,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expressed as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follow;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16711" y="4233926"/>
            <a:ext cx="1584960" cy="0"/>
          </a:xfrm>
          <a:custGeom>
            <a:avLst/>
            <a:gdLst/>
            <a:ahLst/>
            <a:cxnLst/>
            <a:rect l="l" t="t" r="r" b="b"/>
            <a:pathLst>
              <a:path w="1584960">
                <a:moveTo>
                  <a:pt x="0" y="0"/>
                </a:moveTo>
                <a:lnTo>
                  <a:pt x="1187767" y="0"/>
                </a:lnTo>
              </a:path>
              <a:path w="1584960">
                <a:moveTo>
                  <a:pt x="1366075" y="0"/>
                </a:moveTo>
                <a:lnTo>
                  <a:pt x="1584959" y="0"/>
                </a:lnTo>
              </a:path>
            </a:pathLst>
          </a:custGeom>
          <a:ln w="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283460" y="4097610"/>
            <a:ext cx="349694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"/>
              </a:spcBef>
              <a:tabLst>
                <a:tab pos="901065" algn="l"/>
                <a:tab pos="2827655" algn="l"/>
              </a:tabLst>
            </a:pP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5" dirty="0">
                <a:latin typeface="Times New Roman"/>
                <a:cs typeface="Times New Roman"/>
              </a:rPr>
              <a:t>  </a:t>
            </a:r>
            <a:r>
              <a:rPr sz="1950" i="1" spc="-352" baseline="34188" dirty="0">
                <a:latin typeface="Times New Roman"/>
                <a:cs typeface="Times New Roman"/>
              </a:rPr>
              <a:t>g</a:t>
            </a:r>
            <a:r>
              <a:rPr sz="1950" spc="-352" baseline="38461" dirty="0">
                <a:latin typeface="MT Extra"/>
                <a:cs typeface="MT Extra"/>
              </a:rPr>
              <a:t></a:t>
            </a:r>
            <a:r>
              <a:rPr sz="1950" spc="-352" baseline="38461" dirty="0">
                <a:latin typeface="Times New Roman"/>
                <a:cs typeface="Times New Roman"/>
              </a:rPr>
              <a:t>  </a:t>
            </a:r>
            <a:r>
              <a:rPr sz="1125" i="1" baseline="37037" dirty="0">
                <a:latin typeface="Times New Roman"/>
                <a:cs typeface="Times New Roman"/>
              </a:rPr>
              <a:t>m </a:t>
            </a:r>
            <a:r>
              <a:rPr sz="1125" i="1" spc="179" baseline="37037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0,	</a:t>
            </a:r>
            <a:r>
              <a:rPr sz="1300" i="1" spc="-10" dirty="0">
                <a:latin typeface="Times New Roman"/>
                <a:cs typeface="Times New Roman"/>
              </a:rPr>
              <a:t>m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1, </a:t>
            </a:r>
            <a:r>
              <a:rPr sz="1300" spc="-5" dirty="0">
                <a:latin typeface="Times New Roman"/>
                <a:cs typeface="Times New Roman"/>
              </a:rPr>
              <a:t>2, </a:t>
            </a:r>
            <a:r>
              <a:rPr sz="1300" spc="-30" dirty="0">
                <a:latin typeface="Times New Roman"/>
                <a:cs typeface="Times New Roman"/>
              </a:rPr>
              <a:t>3, </a:t>
            </a:r>
            <a:r>
              <a:rPr sz="1300" spc="65" dirty="0">
                <a:latin typeface="MT Extra"/>
                <a:cs typeface="MT Extra"/>
              </a:rPr>
              <a:t></a:t>
            </a:r>
            <a:r>
              <a:rPr sz="1300" spc="65" dirty="0">
                <a:latin typeface="Times New Roman"/>
                <a:cs typeface="Times New Roman"/>
              </a:rPr>
              <a:t>, </a:t>
            </a:r>
            <a:r>
              <a:rPr sz="1300" i="1" spc="-10" dirty="0">
                <a:latin typeface="Times New Roman"/>
                <a:cs typeface="Times New Roman"/>
              </a:rPr>
              <a:t>M</a:t>
            </a:r>
            <a:r>
              <a:rPr sz="1300" i="1" spc="2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</a:t>
            </a:r>
            <a:r>
              <a:rPr sz="1300" spc="-15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1	</a:t>
            </a:r>
            <a:r>
              <a:rPr sz="1300" spc="20" dirty="0">
                <a:latin typeface="MT Extra"/>
                <a:cs typeface="MT Extra"/>
              </a:rPr>
              <a:t></a:t>
            </a:r>
            <a:r>
              <a:rPr sz="1300" spc="20" dirty="0">
                <a:latin typeface="Times New Roman"/>
                <a:cs typeface="Times New Roman"/>
              </a:rPr>
              <a:t>(5.4.</a:t>
            </a:r>
            <a:r>
              <a:rPr sz="1300" i="1" spc="20" dirty="0">
                <a:latin typeface="Times New Roman"/>
                <a:cs typeface="Times New Roman"/>
              </a:rPr>
              <a:t>b</a:t>
            </a:r>
            <a:r>
              <a:rPr sz="1300" spc="20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31111" y="4225626"/>
            <a:ext cx="112839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1016635" algn="l"/>
              </a:tabLst>
            </a:pPr>
            <a:r>
              <a:rPr sz="1300" spc="5" dirty="0">
                <a:latin typeface="Symbol"/>
                <a:cs typeface="Symbol"/>
              </a:rPr>
              <a:t></a:t>
            </a:r>
            <a:r>
              <a:rPr sz="1300" i="1" spc="5" dirty="0">
                <a:latin typeface="Times New Roman"/>
                <a:cs typeface="Times New Roman"/>
              </a:rPr>
              <a:t>x</a:t>
            </a:r>
            <a:r>
              <a:rPr sz="1300" i="1" spc="-204" dirty="0">
                <a:latin typeface="Times New Roman"/>
                <a:cs typeface="Times New Roman"/>
              </a:rPr>
              <a:t> </a:t>
            </a:r>
            <a:r>
              <a:rPr sz="1125" baseline="44444" dirty="0">
                <a:latin typeface="Times New Roman"/>
                <a:cs typeface="Times New Roman"/>
              </a:rPr>
              <a:t>2	</a:t>
            </a:r>
            <a:r>
              <a:rPr sz="1300" i="1" spc="-5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17091" y="4033602"/>
            <a:ext cx="120332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50" i="1" baseline="12820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m</a:t>
            </a:r>
            <a:r>
              <a:rPr sz="750" dirty="0">
                <a:latin typeface="Symbol"/>
                <a:cs typeface="Symbol"/>
              </a:rPr>
              <a:t></a:t>
            </a:r>
            <a:r>
              <a:rPr sz="750" dirty="0">
                <a:latin typeface="Times New Roman"/>
                <a:cs typeface="Times New Roman"/>
              </a:rPr>
              <a:t>1 </a:t>
            </a:r>
            <a:r>
              <a:rPr sz="1950" spc="-7" baseline="12820" dirty="0">
                <a:latin typeface="Symbol"/>
                <a:cs typeface="Symbol"/>
              </a:rPr>
              <a:t></a:t>
            </a:r>
            <a:r>
              <a:rPr sz="1950" spc="-7" baseline="12820" dirty="0">
                <a:latin typeface="Times New Roman"/>
                <a:cs typeface="Times New Roman"/>
              </a:rPr>
              <a:t> </a:t>
            </a:r>
            <a:r>
              <a:rPr sz="1950" spc="-30" baseline="12820" dirty="0">
                <a:latin typeface="Times New Roman"/>
                <a:cs typeface="Times New Roman"/>
              </a:rPr>
              <a:t>2</a:t>
            </a:r>
            <a:r>
              <a:rPr sz="1950" i="1" spc="-30" baseline="12820" dirty="0">
                <a:latin typeface="Times New Roman"/>
                <a:cs typeface="Times New Roman"/>
              </a:rPr>
              <a:t>T</a:t>
            </a:r>
            <a:r>
              <a:rPr sz="750" i="1" spc="-20" dirty="0">
                <a:latin typeface="Times New Roman"/>
                <a:cs typeface="Times New Roman"/>
              </a:rPr>
              <a:t>m </a:t>
            </a:r>
            <a:r>
              <a:rPr sz="1950" spc="-7" baseline="12820" dirty="0">
                <a:latin typeface="Symbol"/>
                <a:cs typeface="Symbol"/>
              </a:rPr>
              <a:t></a:t>
            </a:r>
            <a:r>
              <a:rPr sz="1950" spc="-225" baseline="12820" dirty="0">
                <a:latin typeface="Times New Roman"/>
                <a:cs typeface="Times New Roman"/>
              </a:rPr>
              <a:t> </a:t>
            </a:r>
            <a:r>
              <a:rPr sz="1950" i="1" spc="7" baseline="12820" dirty="0">
                <a:latin typeface="Times New Roman"/>
                <a:cs typeface="Times New Roman"/>
              </a:rPr>
              <a:t>T</a:t>
            </a:r>
            <a:r>
              <a:rPr sz="750" i="1" spc="5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Symbol"/>
                <a:cs typeface="Symbol"/>
              </a:rPr>
              <a:t></a:t>
            </a:r>
            <a:r>
              <a:rPr sz="750" spc="5" dirty="0"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8236" y="4410964"/>
            <a:ext cx="6316980" cy="90931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Note3-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finite </a:t>
            </a:r>
            <a:r>
              <a:rPr sz="1200" spc="-5" dirty="0">
                <a:latin typeface="Times New Roman"/>
                <a:cs typeface="Times New Roman"/>
              </a:rPr>
              <a:t>difference formulation </a:t>
            </a:r>
            <a:r>
              <a:rPr sz="1200" dirty="0">
                <a:latin typeface="Times New Roman"/>
                <a:cs typeface="Times New Roman"/>
              </a:rPr>
              <a:t>above can easily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extended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two- or </a:t>
            </a:r>
            <a:r>
              <a:rPr sz="1200" dirty="0">
                <a:latin typeface="Times New Roman"/>
                <a:cs typeface="Times New Roman"/>
              </a:rPr>
              <a:t>three-dimensional 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problems by replacing </a:t>
            </a:r>
            <a:r>
              <a:rPr sz="1200" dirty="0">
                <a:latin typeface="Times New Roman"/>
                <a:cs typeface="Times New Roman"/>
              </a:rPr>
              <a:t>each </a:t>
            </a:r>
            <a:r>
              <a:rPr sz="1200" spc="-5" dirty="0">
                <a:latin typeface="Times New Roman"/>
                <a:cs typeface="Times New Roman"/>
              </a:rPr>
              <a:t>second derivative by a difference </a:t>
            </a:r>
            <a:r>
              <a:rPr sz="1200" dirty="0">
                <a:latin typeface="Times New Roman"/>
                <a:cs typeface="Times New Roman"/>
              </a:rPr>
              <a:t>equation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that direction.  For </a:t>
            </a:r>
            <a:r>
              <a:rPr sz="1200" spc="-10" dirty="0">
                <a:latin typeface="Times New Roman"/>
                <a:cs typeface="Times New Roman"/>
              </a:rPr>
              <a:t>example,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dirty="0">
                <a:latin typeface="Times New Roman"/>
                <a:cs typeface="Times New Roman"/>
              </a:rPr>
              <a:t>finite </a:t>
            </a:r>
            <a:r>
              <a:rPr sz="1200" i="1" spc="-5" dirty="0">
                <a:latin typeface="Times New Roman"/>
                <a:cs typeface="Times New Roman"/>
              </a:rPr>
              <a:t>difference formulation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b="1" spc="-5" dirty="0">
                <a:latin typeface="Times New Roman"/>
                <a:cs typeface="Times New Roman"/>
              </a:rPr>
              <a:t>steady two-dimensional heat conduction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 region </a:t>
            </a:r>
            <a:r>
              <a:rPr sz="1200" spc="5" dirty="0">
                <a:latin typeface="Times New Roman"/>
                <a:cs typeface="Times New Roman"/>
              </a:rPr>
              <a:t>with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generation and constant thermal conductivity </a:t>
            </a:r>
            <a:r>
              <a:rPr sz="1200" spc="5" dirty="0">
                <a:latin typeface="Times New Roman"/>
                <a:cs typeface="Times New Roman"/>
              </a:rPr>
              <a:t>as </a:t>
            </a:r>
            <a:r>
              <a:rPr sz="1200" spc="-5" dirty="0">
                <a:latin typeface="Times New Roman"/>
                <a:cs typeface="Times New Roman"/>
              </a:rPr>
              <a:t>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Fig.(5.3) can be expressed 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rectangular </a:t>
            </a:r>
            <a:r>
              <a:rPr sz="1200" dirty="0">
                <a:latin typeface="Times New Roman"/>
                <a:cs typeface="Times New Roman"/>
              </a:rPr>
              <a:t>coordinates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follow,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16711" y="5559805"/>
            <a:ext cx="3663315" cy="0"/>
          </a:xfrm>
          <a:custGeom>
            <a:avLst/>
            <a:gdLst/>
            <a:ahLst/>
            <a:cxnLst/>
            <a:rect l="l" t="t" r="r" b="b"/>
            <a:pathLst>
              <a:path w="3663315">
                <a:moveTo>
                  <a:pt x="0" y="0"/>
                </a:moveTo>
                <a:lnTo>
                  <a:pt x="1495044" y="0"/>
                </a:lnTo>
              </a:path>
              <a:path w="3663315">
                <a:moveTo>
                  <a:pt x="1668589" y="0"/>
                </a:moveTo>
                <a:lnTo>
                  <a:pt x="3163633" y="0"/>
                </a:lnTo>
              </a:path>
              <a:path w="3663315">
                <a:moveTo>
                  <a:pt x="3337179" y="0"/>
                </a:moveTo>
                <a:lnTo>
                  <a:pt x="3663124" y="0"/>
                </a:lnTo>
              </a:path>
            </a:pathLst>
          </a:custGeom>
          <a:ln w="7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367020" y="5423421"/>
            <a:ext cx="531495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110" dirty="0">
                <a:latin typeface="MT Extra"/>
                <a:cs typeface="MT Extra"/>
              </a:rPr>
              <a:t></a:t>
            </a:r>
            <a:r>
              <a:rPr sz="1300" spc="20" dirty="0">
                <a:latin typeface="Times New Roman"/>
                <a:cs typeface="Times New Roman"/>
              </a:rPr>
              <a:t>(5</a:t>
            </a:r>
            <a:r>
              <a:rPr sz="1300" spc="5" dirty="0">
                <a:latin typeface="Times New Roman"/>
                <a:cs typeface="Times New Roman"/>
              </a:rPr>
              <a:t>.</a:t>
            </a:r>
            <a:r>
              <a:rPr sz="1300" spc="20" dirty="0">
                <a:latin typeface="Times New Roman"/>
                <a:cs typeface="Times New Roman"/>
              </a:rPr>
              <a:t>5</a:t>
            </a:r>
            <a:r>
              <a:rPr sz="1300" spc="-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01344" y="5327698"/>
            <a:ext cx="3994150" cy="4464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95"/>
              </a:spcBef>
            </a:pPr>
            <a:r>
              <a:rPr sz="1950" i="1" baseline="14957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m</a:t>
            </a:r>
            <a:r>
              <a:rPr sz="750" dirty="0">
                <a:latin typeface="Symbol"/>
                <a:cs typeface="Symbol"/>
              </a:rPr>
              <a:t></a:t>
            </a:r>
            <a:r>
              <a:rPr sz="750" dirty="0">
                <a:latin typeface="Times New Roman"/>
                <a:cs typeface="Times New Roman"/>
              </a:rPr>
              <a:t>1, </a:t>
            </a:r>
            <a:r>
              <a:rPr sz="750" i="1" dirty="0">
                <a:latin typeface="Times New Roman"/>
                <a:cs typeface="Times New Roman"/>
              </a:rPr>
              <a:t>n </a:t>
            </a:r>
            <a:r>
              <a:rPr sz="1950" spc="-7" baseline="14957" dirty="0">
                <a:latin typeface="Symbol"/>
                <a:cs typeface="Symbol"/>
              </a:rPr>
              <a:t></a:t>
            </a:r>
            <a:r>
              <a:rPr sz="1950" spc="-7" baseline="14957" dirty="0">
                <a:latin typeface="Times New Roman"/>
                <a:cs typeface="Times New Roman"/>
              </a:rPr>
              <a:t> </a:t>
            </a:r>
            <a:r>
              <a:rPr sz="1950" spc="-30" baseline="14957" dirty="0">
                <a:latin typeface="Times New Roman"/>
                <a:cs typeface="Times New Roman"/>
              </a:rPr>
              <a:t>2</a:t>
            </a:r>
            <a:r>
              <a:rPr sz="1950" i="1" spc="-30" baseline="14957" dirty="0">
                <a:latin typeface="Times New Roman"/>
                <a:cs typeface="Times New Roman"/>
              </a:rPr>
              <a:t>T</a:t>
            </a:r>
            <a:r>
              <a:rPr sz="750" i="1" spc="-20" dirty="0">
                <a:latin typeface="Times New Roman"/>
                <a:cs typeface="Times New Roman"/>
              </a:rPr>
              <a:t>m 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i="1" dirty="0">
                <a:latin typeface="Times New Roman"/>
                <a:cs typeface="Times New Roman"/>
              </a:rPr>
              <a:t>n </a:t>
            </a:r>
            <a:r>
              <a:rPr sz="1950" spc="-7" baseline="14957" dirty="0">
                <a:latin typeface="Symbol"/>
                <a:cs typeface="Symbol"/>
              </a:rPr>
              <a:t></a:t>
            </a:r>
            <a:r>
              <a:rPr sz="1950" spc="-7" baseline="14957" dirty="0">
                <a:latin typeface="Times New Roman"/>
                <a:cs typeface="Times New Roman"/>
              </a:rPr>
              <a:t> </a:t>
            </a:r>
            <a:r>
              <a:rPr sz="1950" i="1" spc="-7" baseline="14957" dirty="0">
                <a:latin typeface="Times New Roman"/>
                <a:cs typeface="Times New Roman"/>
              </a:rPr>
              <a:t>T</a:t>
            </a:r>
            <a:r>
              <a:rPr sz="750" i="1" spc="-5" dirty="0">
                <a:latin typeface="Times New Roman"/>
                <a:cs typeface="Times New Roman"/>
              </a:rPr>
              <a:t>m</a:t>
            </a:r>
            <a:r>
              <a:rPr sz="750" spc="-5" dirty="0">
                <a:latin typeface="Symbol"/>
                <a:cs typeface="Symbol"/>
              </a:rPr>
              <a:t></a:t>
            </a:r>
            <a:r>
              <a:rPr sz="750" spc="-5" dirty="0">
                <a:latin typeface="Times New Roman"/>
                <a:cs typeface="Times New Roman"/>
              </a:rPr>
              <a:t>1, </a:t>
            </a:r>
            <a:r>
              <a:rPr sz="750" i="1" dirty="0">
                <a:latin typeface="Times New Roman"/>
                <a:cs typeface="Times New Roman"/>
              </a:rPr>
              <a:t>n </a:t>
            </a:r>
            <a:r>
              <a:rPr sz="1950" spc="-7" baseline="-27777" dirty="0">
                <a:latin typeface="Symbol"/>
                <a:cs typeface="Symbol"/>
              </a:rPr>
              <a:t></a:t>
            </a:r>
            <a:r>
              <a:rPr sz="1950" spc="-7" baseline="-27777" dirty="0">
                <a:latin typeface="Times New Roman"/>
                <a:cs typeface="Times New Roman"/>
              </a:rPr>
              <a:t> </a:t>
            </a:r>
            <a:r>
              <a:rPr sz="1950" i="1" spc="22" baseline="14957" dirty="0">
                <a:latin typeface="Times New Roman"/>
                <a:cs typeface="Times New Roman"/>
              </a:rPr>
              <a:t>T</a:t>
            </a:r>
            <a:r>
              <a:rPr sz="750" i="1" spc="15" dirty="0">
                <a:latin typeface="Times New Roman"/>
                <a:cs typeface="Times New Roman"/>
              </a:rPr>
              <a:t>m</a:t>
            </a:r>
            <a:r>
              <a:rPr sz="750" spc="15" dirty="0">
                <a:latin typeface="Times New Roman"/>
                <a:cs typeface="Times New Roman"/>
              </a:rPr>
              <a:t>, </a:t>
            </a:r>
            <a:r>
              <a:rPr sz="750" i="1" spc="5" dirty="0">
                <a:latin typeface="Times New Roman"/>
                <a:cs typeface="Times New Roman"/>
              </a:rPr>
              <a:t>n</a:t>
            </a:r>
            <a:r>
              <a:rPr sz="750" spc="5" dirty="0">
                <a:latin typeface="Symbol"/>
                <a:cs typeface="Symbol"/>
              </a:rPr>
              <a:t></a:t>
            </a:r>
            <a:r>
              <a:rPr sz="750" spc="5" dirty="0">
                <a:latin typeface="Times New Roman"/>
                <a:cs typeface="Times New Roman"/>
              </a:rPr>
              <a:t>1 </a:t>
            </a:r>
            <a:r>
              <a:rPr sz="1950" spc="-7" baseline="14957" dirty="0">
                <a:latin typeface="Symbol"/>
                <a:cs typeface="Symbol"/>
              </a:rPr>
              <a:t></a:t>
            </a:r>
            <a:r>
              <a:rPr sz="1950" spc="-7" baseline="14957" dirty="0">
                <a:latin typeface="Times New Roman"/>
                <a:cs typeface="Times New Roman"/>
              </a:rPr>
              <a:t> 2</a:t>
            </a:r>
            <a:r>
              <a:rPr sz="1950" i="1" spc="-7" baseline="14957" dirty="0">
                <a:latin typeface="Times New Roman"/>
                <a:cs typeface="Times New Roman"/>
              </a:rPr>
              <a:t>T</a:t>
            </a:r>
            <a:r>
              <a:rPr sz="750" i="1" spc="-5" dirty="0">
                <a:latin typeface="Times New Roman"/>
                <a:cs typeface="Times New Roman"/>
              </a:rPr>
              <a:t>m</a:t>
            </a:r>
            <a:r>
              <a:rPr sz="750" spc="-5" dirty="0">
                <a:latin typeface="Times New Roman"/>
                <a:cs typeface="Times New Roman"/>
              </a:rPr>
              <a:t>, </a:t>
            </a:r>
            <a:r>
              <a:rPr sz="750" i="1" dirty="0">
                <a:latin typeface="Times New Roman"/>
                <a:cs typeface="Times New Roman"/>
              </a:rPr>
              <a:t>n </a:t>
            </a:r>
            <a:r>
              <a:rPr sz="1950" spc="-7" baseline="14957" dirty="0">
                <a:latin typeface="Symbol"/>
                <a:cs typeface="Symbol"/>
              </a:rPr>
              <a:t></a:t>
            </a:r>
            <a:r>
              <a:rPr sz="1950" spc="-7" baseline="14957" dirty="0">
                <a:latin typeface="Times New Roman"/>
                <a:cs typeface="Times New Roman"/>
              </a:rPr>
              <a:t> </a:t>
            </a:r>
            <a:r>
              <a:rPr sz="1950" i="1" spc="-22" baseline="14957" dirty="0">
                <a:latin typeface="Times New Roman"/>
                <a:cs typeface="Times New Roman"/>
              </a:rPr>
              <a:t>T</a:t>
            </a:r>
            <a:r>
              <a:rPr sz="750" i="1" spc="-15" dirty="0">
                <a:latin typeface="Times New Roman"/>
                <a:cs typeface="Times New Roman"/>
              </a:rPr>
              <a:t>m 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i="1" spc="10" dirty="0">
                <a:latin typeface="Times New Roman"/>
                <a:cs typeface="Times New Roman"/>
              </a:rPr>
              <a:t>n</a:t>
            </a:r>
            <a:r>
              <a:rPr sz="750" spc="10" dirty="0">
                <a:latin typeface="Symbol"/>
                <a:cs typeface="Symbol"/>
              </a:rPr>
              <a:t></a:t>
            </a:r>
            <a:r>
              <a:rPr sz="750" spc="10" dirty="0">
                <a:latin typeface="Times New Roman"/>
                <a:cs typeface="Times New Roman"/>
              </a:rPr>
              <a:t>1 </a:t>
            </a:r>
            <a:r>
              <a:rPr sz="1950" spc="-7" baseline="-27777" dirty="0">
                <a:latin typeface="Symbol"/>
                <a:cs typeface="Symbol"/>
              </a:rPr>
              <a:t></a:t>
            </a:r>
            <a:r>
              <a:rPr sz="1950" spc="-7" baseline="-27777" dirty="0">
                <a:latin typeface="Times New Roman"/>
                <a:cs typeface="Times New Roman"/>
              </a:rPr>
              <a:t> </a:t>
            </a:r>
            <a:r>
              <a:rPr sz="1950" i="1" spc="-352" baseline="14957" dirty="0">
                <a:latin typeface="Times New Roman"/>
                <a:cs typeface="Times New Roman"/>
              </a:rPr>
              <a:t>g</a:t>
            </a:r>
            <a:r>
              <a:rPr sz="1950" spc="-352" baseline="17094" dirty="0">
                <a:latin typeface="MT Extra"/>
                <a:cs typeface="MT Extra"/>
              </a:rPr>
              <a:t></a:t>
            </a:r>
            <a:r>
              <a:rPr sz="1950" spc="-352" baseline="17094" dirty="0">
                <a:latin typeface="Times New Roman"/>
                <a:cs typeface="Times New Roman"/>
              </a:rPr>
              <a:t> </a:t>
            </a:r>
            <a:r>
              <a:rPr sz="750" i="1" spc="25" dirty="0">
                <a:latin typeface="Times New Roman"/>
                <a:cs typeface="Times New Roman"/>
              </a:rPr>
              <a:t>m</a:t>
            </a:r>
            <a:r>
              <a:rPr sz="750" spc="25" dirty="0">
                <a:latin typeface="Times New Roman"/>
                <a:cs typeface="Times New Roman"/>
              </a:rPr>
              <a:t>, </a:t>
            </a:r>
            <a:r>
              <a:rPr sz="750" i="1" dirty="0">
                <a:latin typeface="Times New Roman"/>
                <a:cs typeface="Times New Roman"/>
              </a:rPr>
              <a:t>n </a:t>
            </a:r>
            <a:r>
              <a:rPr sz="1950" spc="-7" baseline="-27777" dirty="0">
                <a:latin typeface="Symbol"/>
                <a:cs typeface="Symbol"/>
              </a:rPr>
              <a:t></a:t>
            </a:r>
            <a:r>
              <a:rPr sz="1950" spc="-97" baseline="-27777" dirty="0">
                <a:latin typeface="Times New Roman"/>
                <a:cs typeface="Times New Roman"/>
              </a:rPr>
              <a:t> </a:t>
            </a:r>
            <a:r>
              <a:rPr sz="1950" spc="-7" baseline="-27777" dirty="0">
                <a:latin typeface="Times New Roman"/>
                <a:cs typeface="Times New Roman"/>
              </a:rPr>
              <a:t>0</a:t>
            </a:r>
            <a:endParaRPr sz="1950" baseline="-27777">
              <a:latin typeface="Times New Roman"/>
              <a:cs typeface="Times New Roman"/>
            </a:endParaRPr>
          </a:p>
          <a:p>
            <a:pPr marL="185420" algn="ctr">
              <a:lnSpc>
                <a:spcPct val="100000"/>
              </a:lnSpc>
              <a:spcBef>
                <a:spcPts val="95"/>
              </a:spcBef>
              <a:tabLst>
                <a:tab pos="1852930" algn="l"/>
                <a:tab pos="3026410" algn="l"/>
              </a:tabLst>
            </a:pPr>
            <a:r>
              <a:rPr sz="1300" spc="15" dirty="0">
                <a:latin typeface="Symbol"/>
                <a:cs typeface="Symbol"/>
              </a:rPr>
              <a:t></a:t>
            </a:r>
            <a:r>
              <a:rPr sz="1300" i="1" spc="15" dirty="0">
                <a:latin typeface="Times New Roman"/>
                <a:cs typeface="Times New Roman"/>
              </a:rPr>
              <a:t>x</a:t>
            </a:r>
            <a:r>
              <a:rPr sz="1300" i="1" spc="-204" dirty="0">
                <a:latin typeface="Times New Roman"/>
                <a:cs typeface="Times New Roman"/>
              </a:rPr>
              <a:t> </a:t>
            </a:r>
            <a:r>
              <a:rPr sz="1125" baseline="44444" dirty="0">
                <a:latin typeface="Times New Roman"/>
                <a:cs typeface="Times New Roman"/>
              </a:rPr>
              <a:t>2	</a:t>
            </a:r>
            <a:r>
              <a:rPr sz="1300" spc="15" dirty="0">
                <a:latin typeface="Symbol"/>
                <a:cs typeface="Symbol"/>
              </a:rPr>
              <a:t></a:t>
            </a:r>
            <a:r>
              <a:rPr sz="1300" i="1" spc="15" dirty="0">
                <a:latin typeface="Times New Roman"/>
                <a:cs typeface="Times New Roman"/>
              </a:rPr>
              <a:t>y</a:t>
            </a:r>
            <a:r>
              <a:rPr sz="1300" i="1" spc="-204" dirty="0">
                <a:latin typeface="Times New Roman"/>
                <a:cs typeface="Times New Roman"/>
              </a:rPr>
              <a:t> </a:t>
            </a:r>
            <a:r>
              <a:rPr sz="1125" baseline="44444" dirty="0">
                <a:latin typeface="Times New Roman"/>
                <a:cs typeface="Times New Roman"/>
              </a:rPr>
              <a:t>2	</a:t>
            </a:r>
            <a:r>
              <a:rPr sz="1300" i="1" spc="-5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30936" y="6206744"/>
            <a:ext cx="3657600" cy="3761740"/>
          </a:xfrm>
          <a:custGeom>
            <a:avLst/>
            <a:gdLst/>
            <a:ahLst/>
            <a:cxnLst/>
            <a:rect l="l" t="t" r="r" b="b"/>
            <a:pathLst>
              <a:path w="3657600" h="3761740">
                <a:moveTo>
                  <a:pt x="3657600" y="0"/>
                </a:moveTo>
                <a:lnTo>
                  <a:pt x="0" y="0"/>
                </a:lnTo>
                <a:lnTo>
                  <a:pt x="0" y="3761232"/>
                </a:lnTo>
                <a:lnTo>
                  <a:pt x="3657600" y="3761232"/>
                </a:lnTo>
                <a:lnTo>
                  <a:pt x="3657600" y="0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18236" y="5770371"/>
            <a:ext cx="4852035" cy="255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b="1" i="1" spc="-5" dirty="0">
                <a:latin typeface="Times New Roman"/>
                <a:cs typeface="Times New Roman"/>
              </a:rPr>
              <a:t>m = 1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. . . 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b="1" i="1" dirty="0">
                <a:latin typeface="Times New Roman"/>
                <a:cs typeface="Times New Roman"/>
              </a:rPr>
              <a:t>-1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n = 1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, . . . , </a:t>
            </a:r>
            <a:r>
              <a:rPr sz="1200" b="1" i="1" spc="-5" dirty="0">
                <a:latin typeface="Times New Roman"/>
                <a:cs typeface="Times New Roman"/>
              </a:rPr>
              <a:t>N </a:t>
            </a:r>
            <a:r>
              <a:rPr sz="1200" b="1" i="1" spc="-15" dirty="0">
                <a:latin typeface="Times New Roman"/>
                <a:cs typeface="Times New Roman"/>
              </a:rPr>
              <a:t>-1 </a:t>
            </a:r>
            <a:r>
              <a:rPr sz="1200" spc="-5" dirty="0">
                <a:latin typeface="Times New Roman"/>
                <a:cs typeface="Times New Roman"/>
              </a:rPr>
              <a:t>at any interior node </a:t>
            </a:r>
            <a:r>
              <a:rPr sz="1200" spc="-10" dirty="0">
                <a:latin typeface="Times New Roman"/>
                <a:cs typeface="Times New Roman"/>
              </a:rPr>
              <a:t>(</a:t>
            </a:r>
            <a:r>
              <a:rPr sz="1200" b="1" i="1" spc="-10" dirty="0">
                <a:latin typeface="Times New Roman"/>
                <a:cs typeface="Times New Roman"/>
              </a:rPr>
              <a:t>m</a:t>
            </a:r>
            <a:r>
              <a:rPr sz="1200" spc="-10" dirty="0">
                <a:latin typeface="Times New Roman"/>
                <a:cs typeface="Times New Roman"/>
              </a:rPr>
              <a:t>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1170940" algn="just">
              <a:lnSpc>
                <a:spcPct val="96000"/>
              </a:lnSpc>
              <a:spcBef>
                <a:spcPts val="915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Note4-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 rectangular </a:t>
            </a:r>
            <a:r>
              <a:rPr sz="1200" dirty="0">
                <a:latin typeface="Times New Roman"/>
                <a:cs typeface="Times New Roman"/>
              </a:rPr>
              <a:t>region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divided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10" dirty="0">
                <a:latin typeface="Times New Roman"/>
                <a:cs typeface="Times New Roman"/>
              </a:rPr>
              <a:t>equal  </a:t>
            </a:r>
            <a:r>
              <a:rPr sz="1200" spc="-5" dirty="0">
                <a:latin typeface="Times New Roman"/>
                <a:cs typeface="Times New Roman"/>
              </a:rPr>
              <a:t>sub-regions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-direction and </a:t>
            </a:r>
            <a:r>
              <a:rPr sz="1200" b="1" i="1" spc="-5" dirty="0">
                <a:latin typeface="Times New Roman"/>
                <a:cs typeface="Times New Roman"/>
              </a:rPr>
              <a:t>N </a:t>
            </a:r>
            <a:r>
              <a:rPr sz="1200" dirty="0">
                <a:latin typeface="Times New Roman"/>
                <a:cs typeface="Times New Roman"/>
              </a:rPr>
              <a:t>equal sub-regions </a:t>
            </a:r>
            <a:r>
              <a:rPr sz="1200" spc="-15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y</a:t>
            </a:r>
            <a:r>
              <a:rPr sz="1200" spc="-5" dirty="0">
                <a:latin typeface="Times New Roman"/>
                <a:cs typeface="Times New Roman"/>
              </a:rPr>
              <a:t>-direction has a </a:t>
            </a:r>
            <a:r>
              <a:rPr sz="1200" spc="5" dirty="0">
                <a:latin typeface="Times New Roman"/>
                <a:cs typeface="Times New Roman"/>
              </a:rPr>
              <a:t>total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(M+1)(N+1) </a:t>
            </a:r>
            <a:r>
              <a:rPr sz="1200" spc="-5" dirty="0">
                <a:latin typeface="Times New Roman"/>
                <a:cs typeface="Times New Roman"/>
              </a:rPr>
              <a:t>nodes,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dirty="0">
                <a:latin typeface="Times New Roman"/>
                <a:cs typeface="Times New Roman"/>
              </a:rPr>
              <a:t>Eq.(5.5)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used </a:t>
            </a:r>
            <a:r>
              <a:rPr sz="1200" spc="-5" dirty="0">
                <a:latin typeface="Times New Roman"/>
                <a:cs typeface="Times New Roman"/>
              </a:rPr>
              <a:t>to obtain the </a:t>
            </a:r>
            <a:r>
              <a:rPr sz="1200" spc="-10" dirty="0">
                <a:latin typeface="Times New Roman"/>
                <a:cs typeface="Times New Roman"/>
              </a:rPr>
              <a:t>finite </a:t>
            </a:r>
            <a:r>
              <a:rPr sz="1200" spc="-5" dirty="0">
                <a:latin typeface="Times New Roman"/>
                <a:cs typeface="Times New Roman"/>
              </a:rPr>
              <a:t>difference  equations at </a:t>
            </a:r>
            <a:r>
              <a:rPr sz="1200" b="1" i="1" spc="-5" dirty="0">
                <a:latin typeface="Times New Roman"/>
                <a:cs typeface="Times New Roman"/>
              </a:rPr>
              <a:t>(M-1)(N-1)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these nodes (i.e., all nodes  except </a:t>
            </a:r>
            <a:r>
              <a:rPr sz="1200" dirty="0">
                <a:latin typeface="Times New Roman"/>
                <a:cs typeface="Times New Roman"/>
              </a:rPr>
              <a:t>those </a:t>
            </a:r>
            <a:r>
              <a:rPr sz="1200" spc="-20" dirty="0">
                <a:latin typeface="Times New Roman"/>
                <a:cs typeface="Times New Roman"/>
              </a:rPr>
              <a:t>at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boundaries).</a:t>
            </a:r>
            <a:endParaRPr sz="1200">
              <a:latin typeface="Times New Roman"/>
              <a:cs typeface="Times New Roman"/>
            </a:endParaRPr>
          </a:p>
          <a:p>
            <a:pPr marL="12700" marR="1169670" algn="just">
              <a:lnSpc>
                <a:spcPct val="95400"/>
              </a:lnSpc>
              <a:spcBef>
                <a:spcPts val="93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Note5-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finite </a:t>
            </a:r>
            <a:r>
              <a:rPr sz="1200" spc="-5" dirty="0">
                <a:latin typeface="Times New Roman"/>
                <a:cs typeface="Times New Roman"/>
              </a:rPr>
              <a:t>difference formulation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given </a:t>
            </a:r>
            <a:r>
              <a:rPr sz="1200" spc="-10" dirty="0">
                <a:latin typeface="Times New Roman"/>
                <a:cs typeface="Times New Roman"/>
              </a:rPr>
              <a:t>above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dirty="0">
                <a:latin typeface="Times New Roman"/>
                <a:cs typeface="Times New Roman"/>
              </a:rPr>
              <a:t>demonstrate </a:t>
            </a:r>
            <a:r>
              <a:rPr sz="1200" spc="-5" dirty="0">
                <a:latin typeface="Times New Roman"/>
                <a:cs typeface="Times New Roman"/>
              </a:rPr>
              <a:t>how </a:t>
            </a:r>
            <a:r>
              <a:rPr sz="1200" spc="-10" dirty="0">
                <a:latin typeface="Times New Roman"/>
                <a:cs typeface="Times New Roman"/>
              </a:rPr>
              <a:t>difference </a:t>
            </a:r>
            <a:r>
              <a:rPr sz="1200" spc="-5" dirty="0">
                <a:latin typeface="Times New Roman"/>
                <a:cs typeface="Times New Roman"/>
              </a:rPr>
              <a:t>equations are obtained </a:t>
            </a:r>
            <a:r>
              <a:rPr sz="1200" spc="5" dirty="0">
                <a:latin typeface="Times New Roman"/>
                <a:cs typeface="Times New Roman"/>
              </a:rPr>
              <a:t>from  </a:t>
            </a:r>
            <a:r>
              <a:rPr sz="1200" spc="-5" dirty="0">
                <a:latin typeface="Times New Roman"/>
                <a:cs typeface="Times New Roman"/>
              </a:rPr>
              <a:t>differential equations. </a:t>
            </a:r>
            <a:r>
              <a:rPr sz="1200" dirty="0">
                <a:latin typeface="Times New Roman"/>
                <a:cs typeface="Times New Roman"/>
              </a:rPr>
              <a:t>However, </a:t>
            </a:r>
            <a:r>
              <a:rPr sz="1200" spc="-5" dirty="0">
                <a:latin typeface="Times New Roman"/>
                <a:cs typeface="Times New Roman"/>
              </a:rPr>
              <a:t>we </a:t>
            </a:r>
            <a:r>
              <a:rPr sz="1200" dirty="0">
                <a:latin typeface="Times New Roman"/>
                <a:cs typeface="Times New Roman"/>
              </a:rPr>
              <a:t>will use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energy  balance approach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following </a:t>
            </a:r>
            <a:r>
              <a:rPr sz="1200" spc="-5" dirty="0">
                <a:latin typeface="Times New Roman"/>
                <a:cs typeface="Times New Roman"/>
              </a:rPr>
              <a:t>sections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obtain the  numerical formulation because </a:t>
            </a:r>
            <a:r>
              <a:rPr sz="1200" spc="-25" dirty="0">
                <a:latin typeface="Times New Roman"/>
                <a:cs typeface="Times New Roman"/>
              </a:rPr>
              <a:t>it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more </a:t>
            </a:r>
            <a:r>
              <a:rPr sz="1200" i="1" spc="-5" dirty="0">
                <a:latin typeface="Times New Roman"/>
                <a:cs typeface="Times New Roman"/>
              </a:rPr>
              <a:t>intuitive </a:t>
            </a:r>
            <a:r>
              <a:rPr sz="1200" spc="-15" dirty="0">
                <a:latin typeface="Times New Roman"/>
                <a:cs typeface="Times New Roman"/>
              </a:rPr>
              <a:t>and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8236" y="8297164"/>
            <a:ext cx="3683000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200" spc="-10" dirty="0">
                <a:latin typeface="Times New Roman"/>
                <a:cs typeface="Times New Roman"/>
              </a:rPr>
              <a:t>handle </a:t>
            </a:r>
            <a:r>
              <a:rPr sz="1200" i="1" spc="-5" dirty="0">
                <a:latin typeface="Times New Roman"/>
                <a:cs typeface="Times New Roman"/>
              </a:rPr>
              <a:t>boundary conditions </a:t>
            </a:r>
            <a:r>
              <a:rPr sz="1200" spc="-10" dirty="0">
                <a:latin typeface="Times New Roman"/>
                <a:cs typeface="Times New Roman"/>
              </a:rPr>
              <a:t>more </a:t>
            </a:r>
            <a:r>
              <a:rPr sz="1200" spc="-5" dirty="0">
                <a:latin typeface="Times New Roman"/>
                <a:cs typeface="Times New Roman"/>
              </a:rPr>
              <a:t>easily. Besides, the  energy balance </a:t>
            </a:r>
            <a:r>
              <a:rPr sz="1200" dirty="0">
                <a:latin typeface="Times New Roman"/>
                <a:cs typeface="Times New Roman"/>
              </a:rPr>
              <a:t>approach does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-10" dirty="0">
                <a:latin typeface="Times New Roman"/>
                <a:cs typeface="Times New Roman"/>
              </a:rPr>
              <a:t>require having </a:t>
            </a:r>
            <a:r>
              <a:rPr sz="1200" spc="5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differential </a:t>
            </a:r>
            <a:r>
              <a:rPr sz="1200" dirty="0">
                <a:latin typeface="Times New Roman"/>
                <a:cs typeface="Times New Roman"/>
              </a:rPr>
              <a:t>equation </a:t>
            </a:r>
            <a:r>
              <a:rPr sz="1200" spc="-5" dirty="0">
                <a:latin typeface="Times New Roman"/>
                <a:cs typeface="Times New Roman"/>
              </a:rPr>
              <a:t>before the</a:t>
            </a:r>
            <a:r>
              <a:rPr sz="1200" spc="-10" dirty="0">
                <a:latin typeface="Times New Roman"/>
                <a:cs typeface="Times New Roman"/>
              </a:rPr>
              <a:t> analysis.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297679" y="6301232"/>
            <a:ext cx="2627376" cy="2191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93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936" y="339343"/>
            <a:ext cx="6416040" cy="381000"/>
            <a:chOff x="630936" y="339343"/>
            <a:chExt cx="6416040" cy="381000"/>
          </a:xfrm>
        </p:grpSpPr>
        <p:sp>
          <p:nvSpPr>
            <p:cNvPr id="3" name="object 3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904" y="339343"/>
              <a:ext cx="6291072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896" y="415543"/>
              <a:ext cx="6291072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936" y="491743"/>
              <a:ext cx="6288405" cy="228600"/>
            </a:xfrm>
            <a:custGeom>
              <a:avLst/>
              <a:gdLst/>
              <a:ahLst/>
              <a:cxnLst/>
              <a:rect l="l" t="t" r="r" b="b"/>
              <a:pathLst>
                <a:path w="6288405" h="228600">
                  <a:moveTo>
                    <a:pt x="6288023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88023" y="228600"/>
                  </a:lnTo>
                  <a:lnTo>
                    <a:pt x="6288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1791" y="692912"/>
            <a:ext cx="6303645" cy="3801110"/>
            <a:chOff x="621791" y="692912"/>
            <a:chExt cx="6303645" cy="3801110"/>
          </a:xfrm>
        </p:grpSpPr>
        <p:sp>
          <p:nvSpPr>
            <p:cNvPr id="13" name="object 13"/>
            <p:cNvSpPr/>
            <p:nvPr/>
          </p:nvSpPr>
          <p:spPr>
            <a:xfrm>
              <a:off x="621792" y="692911"/>
              <a:ext cx="6303645" cy="58419"/>
            </a:xfrm>
            <a:custGeom>
              <a:avLst/>
              <a:gdLst/>
              <a:ahLst/>
              <a:cxnLst/>
              <a:rect l="l" t="t" r="r" b="b"/>
              <a:pathLst>
                <a:path w="6303645" h="58420">
                  <a:moveTo>
                    <a:pt x="6303264" y="45720"/>
                  </a:moveTo>
                  <a:lnTo>
                    <a:pt x="0" y="45720"/>
                  </a:lnTo>
                  <a:lnTo>
                    <a:pt x="0" y="57912"/>
                  </a:lnTo>
                  <a:lnTo>
                    <a:pt x="6303264" y="57912"/>
                  </a:lnTo>
                  <a:lnTo>
                    <a:pt x="6303264" y="45720"/>
                  </a:lnTo>
                  <a:close/>
                </a:path>
                <a:path w="6303645" h="58420">
                  <a:moveTo>
                    <a:pt x="6303264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6303264" y="33528"/>
                  </a:lnTo>
                  <a:lnTo>
                    <a:pt x="6303264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935" y="784352"/>
              <a:ext cx="4114800" cy="3709670"/>
            </a:xfrm>
            <a:custGeom>
              <a:avLst/>
              <a:gdLst/>
              <a:ahLst/>
              <a:cxnLst/>
              <a:rect l="l" t="t" r="r" b="b"/>
              <a:pathLst>
                <a:path w="4114800" h="3709670">
                  <a:moveTo>
                    <a:pt x="4114800" y="0"/>
                  </a:moveTo>
                  <a:lnTo>
                    <a:pt x="0" y="0"/>
                  </a:lnTo>
                  <a:lnTo>
                    <a:pt x="0" y="3709416"/>
                  </a:lnTo>
                  <a:lnTo>
                    <a:pt x="4114800" y="3709416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16" name="object 16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02755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102755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9483" y="10249078"/>
              <a:ext cx="6254115" cy="139065"/>
            </a:xfrm>
            <a:custGeom>
              <a:avLst/>
              <a:gdLst/>
              <a:ahLst/>
              <a:cxnLst/>
              <a:rect l="l" t="t" r="r" b="b"/>
              <a:pathLst>
                <a:path w="6254115" h="139065">
                  <a:moveTo>
                    <a:pt x="6254115" y="0"/>
                  </a:moveTo>
                  <a:lnTo>
                    <a:pt x="0" y="0"/>
                  </a:lnTo>
                  <a:lnTo>
                    <a:pt x="0" y="138658"/>
                  </a:lnTo>
                  <a:lnTo>
                    <a:pt x="6254115" y="138658"/>
                  </a:lnTo>
                  <a:lnTo>
                    <a:pt x="6254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16636" y="759460"/>
            <a:ext cx="4338955" cy="255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algn="just">
              <a:lnSpc>
                <a:spcPts val="1525"/>
              </a:lnSpc>
              <a:spcBef>
                <a:spcPts val="95"/>
              </a:spcBef>
            </a:pPr>
            <a:r>
              <a:rPr sz="1300" b="1" i="1" dirty="0">
                <a:latin typeface="Times New Roman"/>
                <a:cs typeface="Times New Roman"/>
              </a:rPr>
              <a:t>5.3- </a:t>
            </a:r>
            <a:r>
              <a:rPr sz="1300" b="1" i="1" spc="-10" dirty="0">
                <a:latin typeface="Times New Roman"/>
                <a:cs typeface="Times New Roman"/>
              </a:rPr>
              <a:t>One-Dimensional Steady </a:t>
            </a:r>
            <a:r>
              <a:rPr sz="1300" b="1" i="1" spc="-5" dirty="0">
                <a:latin typeface="Times New Roman"/>
                <a:cs typeface="Times New Roman"/>
              </a:rPr>
              <a:t>Heat</a:t>
            </a:r>
            <a:r>
              <a:rPr sz="1300" b="1" i="1" spc="60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Conduction</a:t>
            </a:r>
            <a:endParaRPr sz="1300">
              <a:latin typeface="Times New Roman"/>
              <a:cs typeface="Times New Roman"/>
            </a:endParaRPr>
          </a:p>
          <a:p>
            <a:pPr marL="114300" marR="97155" indent="185420" algn="just">
              <a:lnSpc>
                <a:spcPct val="96900"/>
              </a:lnSpc>
              <a:spcBef>
                <a:spcPts val="10"/>
              </a:spcBef>
            </a:pPr>
            <a:r>
              <a:rPr sz="1200" spc="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this </a:t>
            </a:r>
            <a:r>
              <a:rPr sz="1200" dirty="0">
                <a:latin typeface="Times New Roman"/>
                <a:cs typeface="Times New Roman"/>
              </a:rPr>
              <a:t>section </a:t>
            </a:r>
            <a:r>
              <a:rPr sz="1200" spc="-5" dirty="0">
                <a:latin typeface="Times New Roman"/>
                <a:cs typeface="Times New Roman"/>
              </a:rPr>
              <a:t>we’ll develop the </a:t>
            </a:r>
            <a:r>
              <a:rPr sz="1200" spc="-10" dirty="0">
                <a:latin typeface="Times New Roman"/>
                <a:cs typeface="Times New Roman"/>
              </a:rPr>
              <a:t>finite </a:t>
            </a:r>
            <a:r>
              <a:rPr sz="1200" spc="-5" dirty="0">
                <a:latin typeface="Times New Roman"/>
                <a:cs typeface="Times New Roman"/>
              </a:rPr>
              <a:t>difference formulation </a:t>
            </a:r>
            <a:r>
              <a:rPr sz="1200" spc="20" dirty="0">
                <a:latin typeface="Times New Roman"/>
                <a:cs typeface="Times New Roman"/>
              </a:rPr>
              <a:t>of 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conduction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plane wall using the </a:t>
            </a:r>
            <a:r>
              <a:rPr sz="1200" dirty="0">
                <a:latin typeface="Times New Roman"/>
                <a:cs typeface="Times New Roman"/>
              </a:rPr>
              <a:t>energy </a:t>
            </a:r>
            <a:r>
              <a:rPr sz="1200" spc="-5" dirty="0">
                <a:latin typeface="Times New Roman"/>
                <a:cs typeface="Times New Roman"/>
              </a:rPr>
              <a:t>balance approach. 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energy balance method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based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i="1" dirty="0">
                <a:latin typeface="Times New Roman"/>
                <a:cs typeface="Times New Roman"/>
              </a:rPr>
              <a:t>subdividing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medium 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an enough </a:t>
            </a:r>
            <a:r>
              <a:rPr sz="1200" spc="-10" dirty="0">
                <a:latin typeface="Times New Roman"/>
                <a:cs typeface="Times New Roman"/>
              </a:rPr>
              <a:t>number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volume </a:t>
            </a:r>
            <a:r>
              <a:rPr sz="1200" spc="-5" dirty="0">
                <a:latin typeface="Times New Roman"/>
                <a:cs typeface="Times New Roman"/>
              </a:rPr>
              <a:t>elements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then applying </a:t>
            </a:r>
            <a:r>
              <a:rPr sz="1200" spc="5" dirty="0">
                <a:latin typeface="Times New Roman"/>
                <a:cs typeface="Times New Roman"/>
              </a:rPr>
              <a:t>an  </a:t>
            </a:r>
            <a:r>
              <a:rPr sz="1200" i="1" spc="-5" dirty="0">
                <a:latin typeface="Times New Roman"/>
                <a:cs typeface="Times New Roman"/>
              </a:rPr>
              <a:t>energy balance </a:t>
            </a:r>
            <a:r>
              <a:rPr sz="1200" spc="5" dirty="0">
                <a:latin typeface="Times New Roman"/>
                <a:cs typeface="Times New Roman"/>
              </a:rPr>
              <a:t>on each </a:t>
            </a:r>
            <a:r>
              <a:rPr sz="1200" spc="-5" dirty="0">
                <a:latin typeface="Times New Roman"/>
                <a:cs typeface="Times New Roman"/>
              </a:rPr>
              <a:t>element. </a:t>
            </a:r>
            <a:r>
              <a:rPr sz="1200" spc="-10" dirty="0">
                <a:latin typeface="Times New Roman"/>
                <a:cs typeface="Times New Roman"/>
              </a:rPr>
              <a:t>To explain </a:t>
            </a:r>
            <a:r>
              <a:rPr sz="1200" spc="-5" dirty="0">
                <a:latin typeface="Times New Roman"/>
                <a:cs typeface="Times New Roman"/>
              </a:rPr>
              <a:t>that approach, again  consider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5" dirty="0">
                <a:latin typeface="Times New Roman"/>
                <a:cs typeface="Times New Roman"/>
              </a:rPr>
              <a:t>one-dimensional heat transfer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plane </a:t>
            </a:r>
            <a:r>
              <a:rPr sz="1200" dirty="0">
                <a:latin typeface="Times New Roman"/>
                <a:cs typeface="Times New Roman"/>
              </a:rPr>
              <a:t>wall </a:t>
            </a:r>
            <a:r>
              <a:rPr sz="1200" spc="2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thickness </a:t>
            </a:r>
            <a:r>
              <a:rPr sz="1200" b="1" i="1" spc="-5" dirty="0">
                <a:latin typeface="Times New Roman"/>
                <a:cs typeface="Times New Roman"/>
              </a:rPr>
              <a:t>L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generation </a:t>
            </a:r>
            <a:r>
              <a:rPr sz="2025" b="1" i="1" spc="-142" baseline="2057" dirty="0">
                <a:latin typeface="Times New Roman"/>
                <a:cs typeface="Times New Roman"/>
              </a:rPr>
              <a:t>g</a:t>
            </a:r>
            <a:r>
              <a:rPr sz="2025" spc="-142" baseline="6172" dirty="0">
                <a:latin typeface="MT Extra"/>
                <a:cs typeface="MT Extra"/>
              </a:rPr>
              <a:t></a:t>
            </a:r>
            <a:r>
              <a:rPr sz="2025" spc="-142" baseline="2057" dirty="0">
                <a:latin typeface="Times New Roman"/>
                <a:cs typeface="Times New Roman"/>
              </a:rPr>
              <a:t>(</a:t>
            </a:r>
            <a:r>
              <a:rPr sz="2025" b="1" i="1" spc="-142" baseline="2057" dirty="0">
                <a:latin typeface="Times New Roman"/>
                <a:cs typeface="Times New Roman"/>
              </a:rPr>
              <a:t>x</a:t>
            </a:r>
            <a:r>
              <a:rPr sz="2025" spc="-142" baseline="2057" dirty="0">
                <a:latin typeface="Times New Roman"/>
                <a:cs typeface="Times New Roman"/>
              </a:rPr>
              <a:t>)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constant conductivity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14300" marR="99060" algn="just">
              <a:lnSpc>
                <a:spcPct val="95700"/>
              </a:lnSpc>
              <a:spcBef>
                <a:spcPts val="175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Note1-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wall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now </a:t>
            </a:r>
            <a:r>
              <a:rPr sz="1200" spc="-10" dirty="0">
                <a:latin typeface="Times New Roman"/>
                <a:cs typeface="Times New Roman"/>
              </a:rPr>
              <a:t>subdivided into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dirty="0">
                <a:latin typeface="Times New Roman"/>
                <a:cs typeface="Times New Roman"/>
              </a:rPr>
              <a:t>equal </a:t>
            </a:r>
            <a:r>
              <a:rPr sz="1200" spc="-5" dirty="0">
                <a:latin typeface="Times New Roman"/>
                <a:cs typeface="Times New Roman"/>
              </a:rPr>
              <a:t>regions </a:t>
            </a:r>
            <a:r>
              <a:rPr sz="1200" spc="2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thickness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spc="-5" dirty="0">
                <a:latin typeface="Times New Roman"/>
                <a:cs typeface="Times New Roman"/>
              </a:rPr>
              <a:t>= </a:t>
            </a:r>
            <a:r>
              <a:rPr sz="1200" b="1" i="1" dirty="0">
                <a:latin typeface="Times New Roman"/>
                <a:cs typeface="Times New Roman"/>
              </a:rPr>
              <a:t>L</a:t>
            </a:r>
            <a:r>
              <a:rPr sz="1200" b="1" dirty="0">
                <a:latin typeface="Times New Roman"/>
                <a:cs typeface="Times New Roman"/>
              </a:rPr>
              <a:t>/</a:t>
            </a:r>
            <a:r>
              <a:rPr sz="1200" b="1" i="1" dirty="0">
                <a:latin typeface="Times New Roman"/>
                <a:cs typeface="Times New Roman"/>
              </a:rPr>
              <a:t>M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-direction,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divisions </a:t>
            </a:r>
            <a:r>
              <a:rPr sz="1200" dirty="0">
                <a:latin typeface="Times New Roman"/>
                <a:cs typeface="Times New Roman"/>
              </a:rPr>
              <a:t>between  </a:t>
            </a:r>
            <a:r>
              <a:rPr sz="1200" spc="-5" dirty="0">
                <a:latin typeface="Times New Roman"/>
                <a:cs typeface="Times New Roman"/>
              </a:rPr>
              <a:t>the regions are selected as the nodes. Therefore, we have </a:t>
            </a:r>
            <a:r>
              <a:rPr sz="1200" b="1" i="1" spc="-5" dirty="0">
                <a:latin typeface="Times New Roman"/>
                <a:cs typeface="Times New Roman"/>
              </a:rPr>
              <a:t>M + 1  </a:t>
            </a:r>
            <a:r>
              <a:rPr sz="1200" spc="-5" dirty="0">
                <a:latin typeface="Times New Roman"/>
                <a:cs typeface="Times New Roman"/>
              </a:rPr>
              <a:t>nodes </a:t>
            </a:r>
            <a:r>
              <a:rPr sz="1200" spc="-10" dirty="0">
                <a:latin typeface="Times New Roman"/>
                <a:cs typeface="Times New Roman"/>
              </a:rPr>
              <a:t>labeled </a:t>
            </a:r>
            <a:r>
              <a:rPr sz="1200" b="1" i="1" spc="-5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. . . 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b="1" i="1" dirty="0">
                <a:latin typeface="Times New Roman"/>
                <a:cs typeface="Times New Roman"/>
              </a:rPr>
              <a:t>-1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m + 1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. . . 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10" dirty="0">
                <a:latin typeface="Times New Roman"/>
                <a:cs typeface="Times New Roman"/>
              </a:rPr>
              <a:t>M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as shown in  Fig.(5.4).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-coordinate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any </a:t>
            </a:r>
            <a:r>
              <a:rPr sz="1200" spc="-5" dirty="0">
                <a:latin typeface="Times New Roman"/>
                <a:cs typeface="Times New Roman"/>
              </a:rPr>
              <a:t>node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simply 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b="1" i="1" spc="-7" baseline="-10416" dirty="0">
                <a:latin typeface="Times New Roman"/>
                <a:cs typeface="Times New Roman"/>
              </a:rPr>
              <a:t>m </a:t>
            </a:r>
            <a:r>
              <a:rPr sz="1200" b="1" i="1" spc="-5" dirty="0">
                <a:latin typeface="Times New Roman"/>
                <a:cs typeface="Times New Roman"/>
              </a:rPr>
              <a:t>= m </a:t>
            </a:r>
            <a:r>
              <a:rPr sz="1200" b="1" spc="-5" dirty="0">
                <a:latin typeface="Times New Roman"/>
                <a:cs typeface="Times New Roman"/>
              </a:rPr>
              <a:t>Δ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, 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temperature at that </a:t>
            </a:r>
            <a:r>
              <a:rPr sz="1200" spc="-15" dirty="0">
                <a:latin typeface="Times New Roman"/>
                <a:cs typeface="Times New Roman"/>
              </a:rPr>
              <a:t>point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dirty="0">
                <a:latin typeface="Times New Roman"/>
                <a:cs typeface="Times New Roman"/>
              </a:rPr>
              <a:t>(</a:t>
            </a:r>
            <a:r>
              <a:rPr sz="1200" b="1" i="1" dirty="0">
                <a:latin typeface="Times New Roman"/>
                <a:cs typeface="Times New Roman"/>
              </a:rPr>
              <a:t>x</a:t>
            </a:r>
            <a:r>
              <a:rPr sz="1200" b="1" i="1" baseline="-10416" dirty="0">
                <a:latin typeface="Times New Roman"/>
                <a:cs typeface="Times New Roman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) </a:t>
            </a:r>
            <a:r>
              <a:rPr sz="1200" b="1" spc="-5" dirty="0">
                <a:latin typeface="Times New Roman"/>
                <a:cs typeface="Times New Roman"/>
              </a:rPr>
              <a:t>=</a:t>
            </a:r>
            <a:r>
              <a:rPr sz="1200" b="1" spc="14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i="1" baseline="-10416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8236" y="3283204"/>
            <a:ext cx="414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Note2-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Elements are </a:t>
            </a:r>
            <a:r>
              <a:rPr sz="1200" spc="-10" dirty="0">
                <a:latin typeface="Times New Roman"/>
                <a:cs typeface="Times New Roman"/>
              </a:rPr>
              <a:t>formed </a:t>
            </a:r>
            <a:r>
              <a:rPr sz="1200" spc="-5" dirty="0">
                <a:latin typeface="Times New Roman"/>
                <a:cs typeface="Times New Roman"/>
              </a:rPr>
              <a:t>by drawing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vertical </a:t>
            </a:r>
            <a:r>
              <a:rPr sz="1200" spc="-10" dirty="0">
                <a:latin typeface="Times New Roman"/>
                <a:cs typeface="Times New Roman"/>
              </a:rPr>
              <a:t>lines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8236" y="3456940"/>
            <a:ext cx="413639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midpoints between the nodes.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5"/>
              </a:lnSpc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Note3-</a:t>
            </a:r>
            <a:r>
              <a:rPr sz="1200" b="1" i="1" spc="7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All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interior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elements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represented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interior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nodes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full-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8236" y="3807459"/>
            <a:ext cx="414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size </a:t>
            </a:r>
            <a:r>
              <a:rPr sz="1200" spc="-5" dirty="0">
                <a:latin typeface="Times New Roman"/>
                <a:cs typeface="Times New Roman"/>
              </a:rPr>
              <a:t>elements </a:t>
            </a:r>
            <a:r>
              <a:rPr sz="1200" dirty="0">
                <a:latin typeface="Times New Roman"/>
                <a:cs typeface="Times New Roman"/>
              </a:rPr>
              <a:t>(they </a:t>
            </a:r>
            <a:r>
              <a:rPr sz="1200" spc="-1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a thickness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Δ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), whereas the</a:t>
            </a:r>
            <a:r>
              <a:rPr sz="1200" spc="5" dirty="0">
                <a:latin typeface="Times New Roman"/>
                <a:cs typeface="Times New Roman"/>
              </a:rPr>
              <a:t> two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64100" y="3325876"/>
            <a:ext cx="2042160" cy="6184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1150"/>
              </a:lnSpc>
              <a:spcBef>
                <a:spcPts val="185"/>
              </a:spcBef>
            </a:pPr>
            <a:r>
              <a:rPr sz="1000" b="1" i="1" dirty="0">
                <a:latin typeface="Times New Roman"/>
                <a:cs typeface="Times New Roman"/>
              </a:rPr>
              <a:t>Fig.(5.4) The nodal </a:t>
            </a:r>
            <a:r>
              <a:rPr sz="1000" b="1" i="1" spc="-5" dirty="0">
                <a:latin typeface="Times New Roman"/>
                <a:cs typeface="Times New Roman"/>
              </a:rPr>
              <a:t>points </a:t>
            </a:r>
            <a:r>
              <a:rPr sz="1000" b="1" i="1" dirty="0">
                <a:latin typeface="Times New Roman"/>
                <a:cs typeface="Times New Roman"/>
              </a:rPr>
              <a:t>and</a:t>
            </a:r>
            <a:r>
              <a:rPr sz="1000" b="1" i="1" spc="-95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volume  elements for </a:t>
            </a:r>
            <a:r>
              <a:rPr sz="1000" b="1" i="1" spc="-10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finite difference  </a:t>
            </a:r>
            <a:r>
              <a:rPr sz="1000" b="1" i="1" dirty="0">
                <a:latin typeface="Times New Roman"/>
                <a:cs typeface="Times New Roman"/>
              </a:rPr>
              <a:t>formulation of </a:t>
            </a:r>
            <a:r>
              <a:rPr sz="1000" b="1" i="1" spc="-5" dirty="0">
                <a:latin typeface="Times New Roman"/>
                <a:cs typeface="Times New Roman"/>
              </a:rPr>
              <a:t>one-dimensional  </a:t>
            </a:r>
            <a:r>
              <a:rPr sz="1000" b="1" i="1" dirty="0">
                <a:latin typeface="Times New Roman"/>
                <a:cs typeface="Times New Roman"/>
              </a:rPr>
              <a:t>conduction </a:t>
            </a:r>
            <a:r>
              <a:rPr sz="1000" b="1" i="1" spc="5" dirty="0">
                <a:latin typeface="Times New Roman"/>
                <a:cs typeface="Times New Roman"/>
              </a:rPr>
              <a:t>in </a:t>
            </a:r>
            <a:r>
              <a:rPr sz="1000" b="1" i="1" dirty="0">
                <a:latin typeface="Times New Roman"/>
                <a:cs typeface="Times New Roman"/>
              </a:rPr>
              <a:t>a </a:t>
            </a:r>
            <a:r>
              <a:rPr sz="1000" b="1" i="1" spc="-5" dirty="0">
                <a:latin typeface="Times New Roman"/>
                <a:cs typeface="Times New Roman"/>
              </a:rPr>
              <a:t>plane</a:t>
            </a:r>
            <a:r>
              <a:rPr sz="1000" b="1" i="1" spc="-6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wall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30936" y="1019047"/>
            <a:ext cx="6388735" cy="8961120"/>
            <a:chOff x="630936" y="1019047"/>
            <a:chExt cx="6388735" cy="8961120"/>
          </a:xfrm>
        </p:grpSpPr>
        <p:sp>
          <p:nvSpPr>
            <p:cNvPr id="30" name="object 30"/>
            <p:cNvSpPr/>
            <p:nvPr/>
          </p:nvSpPr>
          <p:spPr>
            <a:xfrm>
              <a:off x="4754880" y="1019047"/>
              <a:ext cx="2264664" cy="22677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0936" y="4484624"/>
              <a:ext cx="6285230" cy="5495925"/>
            </a:xfrm>
            <a:custGeom>
              <a:avLst/>
              <a:gdLst/>
              <a:ahLst/>
              <a:cxnLst/>
              <a:rect l="l" t="t" r="r" b="b"/>
              <a:pathLst>
                <a:path w="6285230" h="5495925">
                  <a:moveTo>
                    <a:pt x="6284975" y="0"/>
                  </a:moveTo>
                  <a:lnTo>
                    <a:pt x="0" y="0"/>
                  </a:lnTo>
                  <a:lnTo>
                    <a:pt x="0" y="5495544"/>
                  </a:lnTo>
                  <a:lnTo>
                    <a:pt x="6284975" y="5495544"/>
                  </a:lnTo>
                  <a:lnTo>
                    <a:pt x="6284975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18236" y="3984243"/>
            <a:ext cx="6318250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3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elements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boundaries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half-sized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(they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thickness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430"/>
              </a:lnSpc>
            </a:pP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</a:t>
            </a:r>
            <a:r>
              <a:rPr sz="1200" b="1" i="1" spc="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/2</a:t>
            </a:r>
            <a:r>
              <a:rPr sz="1200" dirty="0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515"/>
              </a:lnSpc>
              <a:spcBef>
                <a:spcPts val="880"/>
              </a:spcBef>
            </a:pPr>
            <a:r>
              <a:rPr sz="1300" b="1" i="1" dirty="0">
                <a:latin typeface="Times New Roman"/>
                <a:cs typeface="Times New Roman"/>
              </a:rPr>
              <a:t>5.3.1- </a:t>
            </a:r>
            <a:r>
              <a:rPr sz="1300" b="1" i="1" spc="-5" dirty="0">
                <a:latin typeface="Times New Roman"/>
                <a:cs typeface="Times New Roman"/>
              </a:rPr>
              <a:t>Energy Balance </a:t>
            </a:r>
            <a:r>
              <a:rPr sz="1300" b="1" i="1" spc="-10" dirty="0">
                <a:latin typeface="Times New Roman"/>
                <a:cs typeface="Times New Roman"/>
              </a:rPr>
              <a:t>Method </a:t>
            </a:r>
            <a:r>
              <a:rPr sz="1300" b="1" i="1" spc="-5" dirty="0">
                <a:latin typeface="Times New Roman"/>
                <a:cs typeface="Times New Roman"/>
              </a:rPr>
              <a:t>for The </a:t>
            </a:r>
            <a:r>
              <a:rPr sz="1300" b="1" i="1" spc="-10" dirty="0">
                <a:latin typeface="Times New Roman"/>
                <a:cs typeface="Times New Roman"/>
              </a:rPr>
              <a:t>Interior</a:t>
            </a:r>
            <a:r>
              <a:rPr sz="1300" b="1" i="1" spc="100" dirty="0">
                <a:latin typeface="Times New Roman"/>
                <a:cs typeface="Times New Roman"/>
              </a:rPr>
              <a:t> </a:t>
            </a:r>
            <a:r>
              <a:rPr sz="1300" b="1" i="1" spc="-10" dirty="0">
                <a:latin typeface="Times New Roman"/>
                <a:cs typeface="Times New Roman"/>
              </a:rPr>
              <a:t>Nodes</a:t>
            </a:r>
            <a:endParaRPr sz="1300">
              <a:latin typeface="Times New Roman"/>
              <a:cs typeface="Times New Roman"/>
            </a:endParaRPr>
          </a:p>
          <a:p>
            <a:pPr marL="12700" marR="5080" indent="225425" algn="just">
              <a:lnSpc>
                <a:spcPct val="958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obtain a </a:t>
            </a:r>
            <a:r>
              <a:rPr sz="1200" dirty="0">
                <a:latin typeface="Times New Roman"/>
                <a:cs typeface="Times New Roman"/>
              </a:rPr>
              <a:t>general </a:t>
            </a:r>
            <a:r>
              <a:rPr sz="1200" spc="-5" dirty="0">
                <a:latin typeface="Times New Roman"/>
                <a:cs typeface="Times New Roman"/>
              </a:rPr>
              <a:t>difference </a:t>
            </a:r>
            <a:r>
              <a:rPr sz="1200" dirty="0">
                <a:latin typeface="Times New Roman"/>
                <a:cs typeface="Times New Roman"/>
              </a:rPr>
              <a:t>equation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interior nodes,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the element represented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node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two </a:t>
            </a:r>
            <a:r>
              <a:rPr sz="1200" spc="-10" dirty="0">
                <a:latin typeface="Times New Roman"/>
                <a:cs typeface="Times New Roman"/>
              </a:rPr>
              <a:t>neighboring </a:t>
            </a:r>
            <a:r>
              <a:rPr sz="1200" spc="-5" dirty="0">
                <a:latin typeface="Times New Roman"/>
                <a:cs typeface="Times New Roman"/>
              </a:rPr>
              <a:t>nodes </a:t>
            </a:r>
            <a:r>
              <a:rPr sz="1200" b="1" i="1" spc="5" dirty="0">
                <a:latin typeface="Times New Roman"/>
                <a:cs typeface="Times New Roman"/>
              </a:rPr>
              <a:t>m-1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dirty="0">
                <a:latin typeface="Times New Roman"/>
                <a:cs typeface="Times New Roman"/>
              </a:rPr>
              <a:t>m+1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i="1" spc="-5" dirty="0">
                <a:latin typeface="Times New Roman"/>
                <a:cs typeface="Times New Roman"/>
              </a:rPr>
              <a:t>Assuming the heat </a:t>
            </a:r>
            <a:r>
              <a:rPr sz="1200" i="1" dirty="0">
                <a:latin typeface="Times New Roman"/>
                <a:cs typeface="Times New Roman"/>
              </a:rPr>
              <a:t>conduction </a:t>
            </a:r>
            <a:r>
              <a:rPr sz="1200" i="1" spc="-5" dirty="0">
                <a:latin typeface="Times New Roman"/>
                <a:cs typeface="Times New Roman"/>
              </a:rPr>
              <a:t>to be into </a:t>
            </a:r>
            <a:r>
              <a:rPr sz="1200" i="1" spc="5" dirty="0">
                <a:latin typeface="Times New Roman"/>
                <a:cs typeface="Times New Roman"/>
              </a:rPr>
              <a:t>the  </a:t>
            </a:r>
            <a:r>
              <a:rPr sz="1200" i="1" spc="-5" dirty="0">
                <a:latin typeface="Times New Roman"/>
                <a:cs typeface="Times New Roman"/>
              </a:rPr>
              <a:t>element on all </a:t>
            </a:r>
            <a:r>
              <a:rPr sz="1200" i="1" spc="-10" dirty="0">
                <a:latin typeface="Times New Roman"/>
                <a:cs typeface="Times New Roman"/>
              </a:rPr>
              <a:t>surfaces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i="1" spc="-5" dirty="0">
                <a:latin typeface="Times New Roman"/>
                <a:cs typeface="Times New Roman"/>
              </a:rPr>
              <a:t>energy balance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element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expressed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93284" y="5590540"/>
            <a:ext cx="8445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200" spc="-5" dirty="0">
                <a:latin typeface="Symbol"/>
                <a:cs typeface="Symbol"/>
              </a:rPr>
              <a:t>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270"/>
              </a:lnSpc>
            </a:pPr>
            <a:r>
              <a:rPr sz="1200" spc="-5" dirty="0">
                <a:latin typeface="Symbol"/>
                <a:cs typeface="Symbol"/>
              </a:rPr>
              <a:t>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415"/>
              </a:lnSpc>
            </a:pPr>
            <a:r>
              <a:rPr sz="1200" spc="-5" dirty="0">
                <a:latin typeface="Symbol"/>
                <a:cs typeface="Symbol"/>
              </a:rPr>
              <a:t>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80179" y="5590540"/>
            <a:ext cx="294640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  <a:tabLst>
                <a:tab pos="222885" algn="l"/>
              </a:tabLst>
            </a:pPr>
            <a:r>
              <a:rPr sz="1200" spc="-5" dirty="0">
                <a:latin typeface="Symbol"/>
                <a:cs typeface="Symbol"/>
              </a:rPr>
              <a:t>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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270"/>
              </a:lnSpc>
              <a:tabLst>
                <a:tab pos="222885" algn="l"/>
              </a:tabLst>
            </a:pPr>
            <a:r>
              <a:rPr sz="1200" spc="-5" dirty="0">
                <a:latin typeface="Symbol"/>
                <a:cs typeface="Symbol"/>
              </a:rPr>
              <a:t>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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415"/>
              </a:lnSpc>
              <a:tabLst>
                <a:tab pos="222885" algn="l"/>
              </a:tabLst>
            </a:pPr>
            <a:r>
              <a:rPr sz="1200" spc="-5" dirty="0">
                <a:latin typeface="Symbol"/>
                <a:cs typeface="Symbol"/>
              </a:rPr>
              <a:t>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53004" y="5736844"/>
            <a:ext cx="27940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  <a:tabLst>
                <a:tab pos="207645" algn="l"/>
              </a:tabLst>
            </a:pPr>
            <a:r>
              <a:rPr sz="1200" spc="-5" dirty="0">
                <a:latin typeface="Symbol"/>
                <a:cs typeface="Symbol"/>
              </a:rPr>
              <a:t>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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415"/>
              </a:lnSpc>
              <a:tabLst>
                <a:tab pos="207645" algn="l"/>
              </a:tabLst>
            </a:pPr>
            <a:r>
              <a:rPr sz="1200" spc="-5" dirty="0">
                <a:latin typeface="Symbol"/>
                <a:cs typeface="Symbol"/>
              </a:rPr>
              <a:t>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25827" y="5736844"/>
            <a:ext cx="27940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  <a:tabLst>
                <a:tab pos="207645" algn="l"/>
              </a:tabLst>
            </a:pPr>
            <a:r>
              <a:rPr sz="1200" spc="-5" dirty="0">
                <a:latin typeface="Symbol"/>
                <a:cs typeface="Symbol"/>
              </a:rPr>
              <a:t>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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415"/>
              </a:lnSpc>
              <a:tabLst>
                <a:tab pos="207645" algn="l"/>
              </a:tabLst>
            </a:pPr>
            <a:r>
              <a:rPr sz="1200" spc="-5" dirty="0">
                <a:latin typeface="Symbol"/>
                <a:cs typeface="Symbol"/>
              </a:rPr>
              <a:t>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3724" y="5297932"/>
            <a:ext cx="418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4550" algn="l"/>
                <a:tab pos="1039494" algn="l"/>
                <a:tab pos="1871345" algn="l"/>
                <a:tab pos="2066925" algn="l"/>
                <a:tab pos="2898775" algn="l"/>
                <a:tab pos="3108960" algn="l"/>
                <a:tab pos="4111625" algn="l"/>
              </a:tabLst>
            </a:pPr>
            <a:r>
              <a:rPr sz="1200" spc="-5" dirty="0">
                <a:latin typeface="Symbol"/>
                <a:cs typeface="Symbol"/>
              </a:rPr>
              <a:t>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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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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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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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Symbol"/>
                <a:cs typeface="Symbol"/>
              </a:rPr>
              <a:t>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3724" y="5590540"/>
            <a:ext cx="8445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200" spc="-5" dirty="0">
                <a:latin typeface="Symbol"/>
                <a:cs typeface="Symbol"/>
              </a:rPr>
              <a:t>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270"/>
              </a:lnSpc>
            </a:pPr>
            <a:r>
              <a:rPr sz="1200" spc="-5" dirty="0">
                <a:latin typeface="Symbol"/>
                <a:cs typeface="Symbol"/>
              </a:rPr>
              <a:t>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ts val="1415"/>
              </a:lnSpc>
            </a:pPr>
            <a:r>
              <a:rPr sz="1200" spc="-5" dirty="0">
                <a:latin typeface="Symbol"/>
                <a:cs typeface="Symbol"/>
              </a:rPr>
              <a:t>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48974" y="5602732"/>
            <a:ext cx="702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25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content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-18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element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37052" y="5877052"/>
            <a:ext cx="4927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50" dirty="0">
                <a:latin typeface="Times New Roman"/>
                <a:cs typeface="Times New Roman"/>
              </a:rPr>
              <a:t>l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50" dirty="0">
                <a:latin typeface="Times New Roman"/>
                <a:cs typeface="Times New Roman"/>
              </a:rPr>
              <a:t>m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43404" y="5877052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u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45" dirty="0">
                <a:latin typeface="Times New Roman"/>
                <a:cs typeface="Times New Roman"/>
              </a:rPr>
              <a:t>f</a:t>
            </a:r>
            <a:r>
              <a:rPr sz="1200" spc="-10" dirty="0">
                <a:latin typeface="Times New Roman"/>
                <a:cs typeface="Times New Roman"/>
              </a:rPr>
              <a:t>ac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5852" y="5877052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u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45" dirty="0">
                <a:latin typeface="Times New Roman"/>
                <a:cs typeface="Times New Roman"/>
              </a:rPr>
              <a:t>f</a:t>
            </a:r>
            <a:r>
              <a:rPr sz="1200" spc="-10" dirty="0">
                <a:latin typeface="Times New Roman"/>
                <a:cs typeface="Times New Roman"/>
              </a:rPr>
              <a:t>ac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57300" y="5648452"/>
            <a:ext cx="2673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75665" algn="l"/>
                <a:tab pos="1903095" algn="l"/>
              </a:tabLst>
            </a:pPr>
            <a:r>
              <a:rPr sz="1200" spc="-5" dirty="0">
                <a:latin typeface="Times New Roman"/>
                <a:cs typeface="Times New Roman"/>
              </a:rPr>
              <a:t>at the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left 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800" spc="-7" baseline="20833" dirty="0">
                <a:latin typeface="Symbol"/>
                <a:cs typeface="Symbol"/>
              </a:rPr>
              <a:t></a:t>
            </a:r>
            <a:r>
              <a:rPr sz="1800" spc="-7" baseline="20833" dirty="0">
                <a:latin typeface="Times New Roman"/>
                <a:cs typeface="Times New Roman"/>
              </a:rPr>
              <a:t>	</a:t>
            </a:r>
            <a:r>
              <a:rPr sz="1800" spc="-7" baseline="20833" dirty="0">
                <a:latin typeface="Symbol"/>
                <a:cs typeface="Symbol"/>
              </a:rPr>
              <a:t></a:t>
            </a:r>
            <a:r>
              <a:rPr sz="1800" spc="-7" baseline="20833" dirty="0">
                <a:latin typeface="Times New Roman"/>
                <a:cs typeface="Times New Roman"/>
              </a:rPr>
              <a:t>   </a:t>
            </a:r>
            <a:r>
              <a:rPr sz="1200" spc="-5" dirty="0">
                <a:latin typeface="Times New Roman"/>
                <a:cs typeface="Times New Roman"/>
              </a:rPr>
              <a:t>at the</a:t>
            </a:r>
            <a:r>
              <a:rPr sz="1200" spc="-204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right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800" spc="-7" baseline="20833" dirty="0">
                <a:latin typeface="Symbol"/>
                <a:cs typeface="Symbol"/>
              </a:rPr>
              <a:t></a:t>
            </a:r>
            <a:r>
              <a:rPr sz="1800" spc="-7" baseline="20833" dirty="0">
                <a:latin typeface="Times New Roman"/>
                <a:cs typeface="Times New Roman"/>
              </a:rPr>
              <a:t>	</a:t>
            </a:r>
            <a:r>
              <a:rPr sz="1800" spc="-7" baseline="20833" dirty="0">
                <a:latin typeface="Symbol"/>
                <a:cs typeface="Symbol"/>
              </a:rPr>
              <a:t></a:t>
            </a:r>
            <a:r>
              <a:rPr sz="1800" spc="-7" baseline="20833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inside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68324" y="5419852"/>
            <a:ext cx="4234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7" baseline="-9259" dirty="0">
                <a:latin typeface="Symbol"/>
                <a:cs typeface="Symbol"/>
              </a:rPr>
              <a:t></a:t>
            </a:r>
            <a:r>
              <a:rPr sz="1800" spc="-7" baseline="-925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conduction </a:t>
            </a:r>
            <a:r>
              <a:rPr sz="1800" spc="-7" baseline="-9259" dirty="0">
                <a:latin typeface="Symbol"/>
                <a:cs typeface="Symbol"/>
              </a:rPr>
              <a:t></a:t>
            </a:r>
            <a:r>
              <a:rPr sz="1800" spc="-7" baseline="-9259" dirty="0">
                <a:latin typeface="Times New Roman"/>
                <a:cs typeface="Times New Roman"/>
              </a:rPr>
              <a:t> </a:t>
            </a:r>
            <a:r>
              <a:rPr sz="1800" spc="-7" baseline="-41666" dirty="0">
                <a:latin typeface="Symbol"/>
                <a:cs typeface="Symbol"/>
              </a:rPr>
              <a:t></a:t>
            </a:r>
            <a:r>
              <a:rPr sz="1800" spc="-7" baseline="-41666" dirty="0">
                <a:latin typeface="Times New Roman"/>
                <a:cs typeface="Times New Roman"/>
              </a:rPr>
              <a:t> </a:t>
            </a:r>
            <a:r>
              <a:rPr sz="1800" spc="-7" baseline="-9259" dirty="0">
                <a:latin typeface="Symbol"/>
                <a:cs typeface="Symbol"/>
              </a:rPr>
              <a:t></a:t>
            </a:r>
            <a:r>
              <a:rPr sz="1800" spc="-7" baseline="-925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conduction </a:t>
            </a:r>
            <a:r>
              <a:rPr sz="1800" spc="-7" baseline="-9259" dirty="0">
                <a:latin typeface="Symbol"/>
                <a:cs typeface="Symbol"/>
              </a:rPr>
              <a:t></a:t>
            </a:r>
            <a:r>
              <a:rPr sz="1800" spc="-7" baseline="-9259" dirty="0">
                <a:latin typeface="Times New Roman"/>
                <a:cs typeface="Times New Roman"/>
              </a:rPr>
              <a:t> </a:t>
            </a:r>
            <a:r>
              <a:rPr sz="1800" spc="-7" baseline="-41666" dirty="0">
                <a:latin typeface="Symbol"/>
                <a:cs typeface="Symbol"/>
              </a:rPr>
              <a:t></a:t>
            </a:r>
            <a:r>
              <a:rPr sz="1800" spc="-7" baseline="-41666" dirty="0">
                <a:latin typeface="Times New Roman"/>
                <a:cs typeface="Times New Roman"/>
              </a:rPr>
              <a:t> </a:t>
            </a:r>
            <a:r>
              <a:rPr sz="1800" spc="-7" baseline="-9259" dirty="0">
                <a:latin typeface="Symbol"/>
                <a:cs typeface="Symbol"/>
              </a:rPr>
              <a:t></a:t>
            </a:r>
            <a:r>
              <a:rPr sz="1800" spc="-7" baseline="-925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generation </a:t>
            </a:r>
            <a:r>
              <a:rPr sz="1800" spc="-7" baseline="-9259" dirty="0">
                <a:latin typeface="Symbol"/>
                <a:cs typeface="Symbol"/>
              </a:rPr>
              <a:t></a:t>
            </a:r>
            <a:r>
              <a:rPr sz="1800" spc="-7" baseline="-9259" dirty="0">
                <a:latin typeface="Times New Roman"/>
                <a:cs typeface="Times New Roman"/>
              </a:rPr>
              <a:t> </a:t>
            </a:r>
            <a:r>
              <a:rPr sz="1800" spc="-7" baseline="-41666" dirty="0">
                <a:latin typeface="Symbol"/>
                <a:cs typeface="Symbol"/>
              </a:rPr>
              <a:t></a:t>
            </a:r>
            <a:r>
              <a:rPr sz="1800" spc="-7" baseline="-41666" dirty="0">
                <a:latin typeface="Times New Roman"/>
                <a:cs typeface="Times New Roman"/>
              </a:rPr>
              <a:t> </a:t>
            </a:r>
            <a:r>
              <a:rPr sz="1800" spc="-7" baseline="-9259" dirty="0">
                <a:latin typeface="Symbol"/>
                <a:cs typeface="Symbol"/>
              </a:rPr>
              <a:t></a:t>
            </a:r>
            <a:r>
              <a:rPr sz="1800" spc="-7" baseline="-9259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energy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800" spc="-7" baseline="-9259" dirty="0">
                <a:latin typeface="Symbol"/>
                <a:cs typeface="Symbol"/>
              </a:rPr>
              <a:t></a:t>
            </a:r>
            <a:endParaRPr sz="1800" baseline="-9259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93724" y="5200396"/>
            <a:ext cx="418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9494" algn="l"/>
                <a:tab pos="2066925" algn="l"/>
                <a:tab pos="3108960" algn="l"/>
              </a:tabLst>
            </a:pPr>
            <a:r>
              <a:rPr sz="1200" spc="25" dirty="0">
                <a:latin typeface="Symbol"/>
                <a:cs typeface="Symbol"/>
              </a:rPr>
              <a:t></a:t>
            </a:r>
            <a:r>
              <a:rPr sz="1800" spc="37" baseline="2314" dirty="0">
                <a:latin typeface="Times New Roman"/>
                <a:cs typeface="Times New Roman"/>
              </a:rPr>
              <a:t>Rate </a:t>
            </a:r>
            <a:r>
              <a:rPr sz="1800" spc="7" baseline="2314" dirty="0">
                <a:latin typeface="Times New Roman"/>
                <a:cs typeface="Times New Roman"/>
              </a:rPr>
              <a:t>of</a:t>
            </a:r>
            <a:r>
              <a:rPr sz="1800" spc="-67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heat</a:t>
            </a:r>
            <a:r>
              <a:rPr sz="1800" spc="-195" baseline="23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Symbol"/>
                <a:cs typeface="Symbol"/>
              </a:rPr>
              <a:t>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25" dirty="0">
                <a:latin typeface="Symbol"/>
                <a:cs typeface="Symbol"/>
              </a:rPr>
              <a:t></a:t>
            </a:r>
            <a:r>
              <a:rPr sz="1800" spc="37" baseline="2314" dirty="0">
                <a:latin typeface="Times New Roman"/>
                <a:cs typeface="Times New Roman"/>
              </a:rPr>
              <a:t>Rate </a:t>
            </a:r>
            <a:r>
              <a:rPr sz="1800" spc="7" baseline="2314" dirty="0">
                <a:latin typeface="Times New Roman"/>
                <a:cs typeface="Times New Roman"/>
              </a:rPr>
              <a:t>of</a:t>
            </a:r>
            <a:r>
              <a:rPr sz="1800" spc="-60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heat</a:t>
            </a:r>
            <a:r>
              <a:rPr sz="1800" spc="-195" baseline="23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Symbol"/>
                <a:cs typeface="Symbol"/>
              </a:rPr>
              <a:t>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25" dirty="0">
                <a:latin typeface="Symbol"/>
                <a:cs typeface="Symbol"/>
              </a:rPr>
              <a:t></a:t>
            </a:r>
            <a:r>
              <a:rPr sz="1800" spc="37" baseline="2314" dirty="0">
                <a:latin typeface="Times New Roman"/>
                <a:cs typeface="Times New Roman"/>
              </a:rPr>
              <a:t>Rate </a:t>
            </a:r>
            <a:r>
              <a:rPr sz="1800" spc="7" baseline="2314" dirty="0">
                <a:latin typeface="Times New Roman"/>
                <a:cs typeface="Times New Roman"/>
              </a:rPr>
              <a:t>of</a:t>
            </a:r>
            <a:r>
              <a:rPr sz="1800" spc="-60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heat</a:t>
            </a:r>
            <a:r>
              <a:rPr sz="1800" spc="-195" baseline="23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Symbol"/>
                <a:cs typeface="Symbol"/>
              </a:rPr>
              <a:t></a:t>
            </a:r>
            <a:r>
              <a:rPr sz="1200" spc="-5" dirty="0">
                <a:latin typeface="Times New Roman"/>
                <a:cs typeface="Times New Roman"/>
              </a:rPr>
              <a:t>	</a:t>
            </a:r>
            <a:r>
              <a:rPr sz="1200" spc="25" dirty="0">
                <a:latin typeface="Symbol"/>
                <a:cs typeface="Symbol"/>
              </a:rPr>
              <a:t></a:t>
            </a:r>
            <a:r>
              <a:rPr sz="1800" spc="37" baseline="2314" dirty="0">
                <a:latin typeface="Times New Roman"/>
                <a:cs typeface="Times New Roman"/>
              </a:rPr>
              <a:t>Rate</a:t>
            </a:r>
            <a:r>
              <a:rPr sz="1800" spc="-330" baseline="2314" dirty="0">
                <a:latin typeface="Times New Roman"/>
                <a:cs typeface="Times New Roman"/>
              </a:rPr>
              <a:t> </a:t>
            </a:r>
            <a:r>
              <a:rPr sz="1800" spc="7" baseline="2314" dirty="0">
                <a:latin typeface="Times New Roman"/>
                <a:cs typeface="Times New Roman"/>
              </a:rPr>
              <a:t>of </a:t>
            </a:r>
            <a:r>
              <a:rPr sz="1800" spc="-22" baseline="2314" dirty="0">
                <a:latin typeface="Times New Roman"/>
                <a:cs typeface="Times New Roman"/>
              </a:rPr>
              <a:t>change </a:t>
            </a:r>
            <a:r>
              <a:rPr sz="1200" spc="-5" dirty="0">
                <a:latin typeface="Symbol"/>
                <a:cs typeface="Symbol"/>
              </a:rPr>
              <a:t>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8236" y="6087364"/>
            <a:ext cx="19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264027" y="6517068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>
                <a:moveTo>
                  <a:pt x="0" y="0"/>
                </a:moveTo>
                <a:lnTo>
                  <a:pt x="582549" y="0"/>
                </a:lnTo>
              </a:path>
            </a:pathLst>
          </a:custGeom>
          <a:ln w="7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635500" y="6376530"/>
            <a:ext cx="54927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110" dirty="0">
                <a:latin typeface="MT Extra"/>
                <a:cs typeface="MT Extra"/>
              </a:rPr>
              <a:t></a:t>
            </a:r>
            <a:r>
              <a:rPr sz="1350" dirty="0">
                <a:latin typeface="Times New Roman"/>
                <a:cs typeface="Times New Roman"/>
              </a:rPr>
              <a:t>(</a:t>
            </a:r>
            <a:r>
              <a:rPr sz="1350" spc="15" dirty="0">
                <a:latin typeface="Times New Roman"/>
                <a:cs typeface="Times New Roman"/>
              </a:rPr>
              <a:t>5.6</a:t>
            </a:r>
            <a:r>
              <a:rPr sz="1350" spc="-5" dirty="0">
                <a:latin typeface="Times New Roman"/>
                <a:cs typeface="Times New Roman"/>
              </a:rPr>
              <a:t>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62020" y="6507594"/>
            <a:ext cx="17970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10" dirty="0">
                <a:latin typeface="Symbol"/>
                <a:cs typeface="Symbol"/>
              </a:rPr>
              <a:t></a:t>
            </a:r>
            <a:r>
              <a:rPr sz="1350" i="1" spc="-5" dirty="0">
                <a:latin typeface="Times New Roman"/>
                <a:cs typeface="Times New Roman"/>
              </a:rPr>
              <a:t>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36876" y="6376530"/>
            <a:ext cx="31940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910" indent="-131445">
              <a:lnSpc>
                <a:spcPct val="100000"/>
              </a:lnSpc>
              <a:spcBef>
                <a:spcPts val="95"/>
              </a:spcBef>
              <a:buFont typeface="Symbol"/>
              <a:buChar char=""/>
              <a:tabLst>
                <a:tab pos="169545" algn="l"/>
              </a:tabLst>
            </a:pPr>
            <a:r>
              <a:rPr sz="1350" i="1" spc="-275" dirty="0">
                <a:latin typeface="Times New Roman"/>
                <a:cs typeface="Times New Roman"/>
              </a:rPr>
              <a:t>G</a:t>
            </a:r>
            <a:r>
              <a:rPr sz="2025" spc="-412" baseline="16460" dirty="0">
                <a:latin typeface="MT Extra"/>
                <a:cs typeface="MT Extra"/>
              </a:rPr>
              <a:t></a:t>
            </a:r>
            <a:endParaRPr sz="2025" baseline="16460">
              <a:latin typeface="MT Extra"/>
              <a:cs typeface="MT Extr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53539" y="6376530"/>
            <a:ext cx="31623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910" indent="-131445">
              <a:lnSpc>
                <a:spcPct val="100000"/>
              </a:lnSpc>
              <a:spcBef>
                <a:spcPts val="95"/>
              </a:spcBef>
              <a:buFont typeface="Symbol"/>
              <a:buChar char=""/>
              <a:tabLst>
                <a:tab pos="169545" algn="l"/>
              </a:tabLst>
            </a:pPr>
            <a:r>
              <a:rPr sz="1350" i="1" spc="-285" dirty="0">
                <a:latin typeface="Times New Roman"/>
                <a:cs typeface="Times New Roman"/>
              </a:rPr>
              <a:t>Q</a:t>
            </a:r>
            <a:r>
              <a:rPr sz="2025" spc="-427" baseline="16460" dirty="0">
                <a:latin typeface="MT Extra"/>
                <a:cs typeface="MT Extra"/>
              </a:rPr>
              <a:t></a:t>
            </a:r>
            <a:endParaRPr sz="2025" baseline="16460">
              <a:latin typeface="MT Extra"/>
              <a:cs typeface="MT Extr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71372" y="6327762"/>
            <a:ext cx="18542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25" i="1" spc="-427" baseline="-16460" dirty="0">
                <a:latin typeface="Times New Roman"/>
                <a:cs typeface="Times New Roman"/>
              </a:rPr>
              <a:t>Q</a:t>
            </a:r>
            <a:r>
              <a:rPr sz="1350" spc="-285" dirty="0">
                <a:latin typeface="MT Extra"/>
                <a:cs typeface="MT Extra"/>
              </a:rPr>
              <a:t></a:t>
            </a:r>
            <a:endParaRPr sz="1350">
              <a:latin typeface="MT Extra"/>
              <a:cs typeface="MT Extr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83051" y="6312522"/>
            <a:ext cx="107632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25" spc="-7" baseline="-20576" dirty="0">
                <a:latin typeface="Symbol"/>
                <a:cs typeface="Symbol"/>
              </a:rPr>
              <a:t></a:t>
            </a:r>
            <a:r>
              <a:rPr sz="2025" spc="-7" baseline="-20576" dirty="0">
                <a:latin typeface="Times New Roman"/>
                <a:cs typeface="Times New Roman"/>
              </a:rPr>
              <a:t> </a:t>
            </a:r>
            <a:r>
              <a:rPr sz="2025" spc="30" baseline="14403" dirty="0">
                <a:latin typeface="Symbol"/>
                <a:cs typeface="Symbol"/>
              </a:rPr>
              <a:t></a:t>
            </a:r>
            <a:r>
              <a:rPr sz="2025" i="1" spc="30" baseline="14403" dirty="0">
                <a:latin typeface="Times New Roman"/>
                <a:cs typeface="Times New Roman"/>
              </a:rPr>
              <a:t>E</a:t>
            </a:r>
            <a:r>
              <a:rPr sz="750" i="1" spc="20" dirty="0">
                <a:latin typeface="Times New Roman"/>
                <a:cs typeface="Times New Roman"/>
              </a:rPr>
              <a:t>element </a:t>
            </a:r>
            <a:r>
              <a:rPr sz="2025" spc="-7" baseline="-20576" dirty="0">
                <a:latin typeface="Symbol"/>
                <a:cs typeface="Symbol"/>
              </a:rPr>
              <a:t></a:t>
            </a:r>
            <a:r>
              <a:rPr sz="2025" spc="-254" baseline="-20576" dirty="0">
                <a:latin typeface="Times New Roman"/>
                <a:cs typeface="Times New Roman"/>
              </a:rPr>
              <a:t> </a:t>
            </a:r>
            <a:r>
              <a:rPr sz="2025" spc="-7" baseline="-20576" dirty="0">
                <a:latin typeface="Times New Roman"/>
                <a:cs typeface="Times New Roman"/>
              </a:rPr>
              <a:t>0</a:t>
            </a:r>
            <a:endParaRPr sz="2025" baseline="-20576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21739" y="6490486"/>
            <a:ext cx="183959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22630" algn="l"/>
                <a:tab pos="1508760" algn="l"/>
              </a:tabLst>
            </a:pPr>
            <a:r>
              <a:rPr sz="750" i="1" spc="25" dirty="0">
                <a:latin typeface="Times New Roman"/>
                <a:cs typeface="Times New Roman"/>
              </a:rPr>
              <a:t>con</a:t>
            </a:r>
            <a:r>
              <a:rPr sz="750" i="1" spc="15" dirty="0">
                <a:latin typeface="Times New Roman"/>
                <a:cs typeface="Times New Roman"/>
              </a:rPr>
              <a:t>d</a:t>
            </a:r>
            <a:r>
              <a:rPr sz="750" i="1" spc="-8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,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</a:t>
            </a:r>
            <a:r>
              <a:rPr sz="750" i="1" spc="25" dirty="0">
                <a:latin typeface="Times New Roman"/>
                <a:cs typeface="Times New Roman"/>
              </a:rPr>
              <a:t>e</a:t>
            </a:r>
            <a:r>
              <a:rPr sz="750" i="1" dirty="0">
                <a:latin typeface="Times New Roman"/>
                <a:cs typeface="Times New Roman"/>
              </a:rPr>
              <a:t>f</a:t>
            </a:r>
            <a:r>
              <a:rPr sz="750" i="1" spc="5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	</a:t>
            </a:r>
            <a:r>
              <a:rPr sz="750" i="1" spc="25" dirty="0">
                <a:latin typeface="Times New Roman"/>
                <a:cs typeface="Times New Roman"/>
              </a:rPr>
              <a:t>con</a:t>
            </a:r>
            <a:r>
              <a:rPr sz="750" i="1" spc="15" dirty="0">
                <a:latin typeface="Times New Roman"/>
                <a:cs typeface="Times New Roman"/>
              </a:rPr>
              <a:t>d</a:t>
            </a:r>
            <a:r>
              <a:rPr sz="750" i="1" spc="-55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,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i="1" spc="15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i</a:t>
            </a:r>
            <a:r>
              <a:rPr sz="750" i="1" spc="25" dirty="0">
                <a:latin typeface="Times New Roman"/>
                <a:cs typeface="Times New Roman"/>
              </a:rPr>
              <a:t>gh</a:t>
            </a:r>
            <a:r>
              <a:rPr sz="750" i="1" spc="5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	</a:t>
            </a:r>
            <a:r>
              <a:rPr sz="750" i="1" spc="25" dirty="0">
                <a:latin typeface="Times New Roman"/>
                <a:cs typeface="Times New Roman"/>
              </a:rPr>
              <a:t>e</a:t>
            </a:r>
            <a:r>
              <a:rPr sz="750" i="1" dirty="0">
                <a:latin typeface="Times New Roman"/>
                <a:cs typeface="Times New Roman"/>
              </a:rPr>
              <a:t>l</a:t>
            </a:r>
            <a:r>
              <a:rPr sz="750" i="1" spc="25" dirty="0">
                <a:latin typeface="Times New Roman"/>
                <a:cs typeface="Times New Roman"/>
              </a:rPr>
              <a:t>e</a:t>
            </a:r>
            <a:r>
              <a:rPr sz="750" i="1" spc="30" dirty="0">
                <a:latin typeface="Times New Roman"/>
                <a:cs typeface="Times New Roman"/>
              </a:rPr>
              <a:t>m</a:t>
            </a:r>
            <a:r>
              <a:rPr sz="750" i="1" spc="25" dirty="0">
                <a:latin typeface="Times New Roman"/>
                <a:cs typeface="Times New Roman"/>
              </a:rPr>
              <a:t>en</a:t>
            </a:r>
            <a:r>
              <a:rPr sz="750" i="1" spc="5" dirty="0">
                <a:latin typeface="Times New Roman"/>
                <a:cs typeface="Times New Roman"/>
              </a:rPr>
              <a:t>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0136" y="6703059"/>
            <a:ext cx="6364605" cy="5588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0800" marR="17780">
              <a:lnSpc>
                <a:spcPts val="1370"/>
              </a:lnSpc>
              <a:spcBef>
                <a:spcPts val="204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Note1-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Above </a:t>
            </a:r>
            <a:r>
              <a:rPr sz="1200" dirty="0">
                <a:latin typeface="Times New Roman"/>
                <a:cs typeface="Times New Roman"/>
              </a:rPr>
              <a:t>equation equal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i="1" spc="-10" dirty="0">
                <a:latin typeface="Times New Roman"/>
                <a:cs typeface="Times New Roman"/>
              </a:rPr>
              <a:t>zero </a:t>
            </a:r>
            <a:r>
              <a:rPr sz="1200" spc="-10" dirty="0">
                <a:latin typeface="Times New Roman"/>
                <a:cs typeface="Times New Roman"/>
              </a:rPr>
              <a:t>since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energy </a:t>
            </a:r>
            <a:r>
              <a:rPr sz="1200" spc="-5" dirty="0">
                <a:latin typeface="Times New Roman"/>
                <a:cs typeface="Times New Roman"/>
              </a:rPr>
              <a:t>content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medium </a:t>
            </a:r>
            <a:r>
              <a:rPr sz="1200" spc="5" dirty="0">
                <a:latin typeface="Times New Roman"/>
                <a:cs typeface="Times New Roman"/>
              </a:rPr>
              <a:t>(or </a:t>
            </a:r>
            <a:r>
              <a:rPr sz="1200" spc="-5" dirty="0">
                <a:latin typeface="Times New Roman"/>
                <a:cs typeface="Times New Roman"/>
              </a:rPr>
              <a:t>any part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it) </a:t>
            </a:r>
            <a:r>
              <a:rPr sz="1200" dirty="0">
                <a:latin typeface="Times New Roman"/>
                <a:cs typeface="Times New Roman"/>
              </a:rPr>
              <a:t>does </a:t>
            </a:r>
            <a:r>
              <a:rPr sz="1200" spc="-10" dirty="0">
                <a:latin typeface="Times New Roman"/>
                <a:cs typeface="Times New Roman"/>
              </a:rPr>
              <a:t>not  </a:t>
            </a:r>
            <a:r>
              <a:rPr sz="1200" spc="-5" dirty="0">
                <a:latin typeface="Times New Roman"/>
                <a:cs typeface="Times New Roman"/>
              </a:rPr>
              <a:t>change </a:t>
            </a:r>
            <a:r>
              <a:rPr sz="1200" spc="-10" dirty="0">
                <a:latin typeface="Times New Roman"/>
                <a:cs typeface="Times New Roman"/>
              </a:rPr>
              <a:t>under </a:t>
            </a:r>
            <a:r>
              <a:rPr sz="1200" i="1" spc="-5" dirty="0">
                <a:latin typeface="Times New Roman"/>
                <a:cs typeface="Times New Roman"/>
              </a:rPr>
              <a:t>steady </a:t>
            </a:r>
            <a:r>
              <a:rPr sz="1200" spc="-5" dirty="0">
                <a:latin typeface="Times New Roman"/>
                <a:cs typeface="Times New Roman"/>
              </a:rPr>
              <a:t>conditions,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thus, </a:t>
            </a:r>
            <a:r>
              <a:rPr sz="1200" b="1" spc="-5" dirty="0">
                <a:latin typeface="Times New Roman"/>
                <a:cs typeface="Times New Roman"/>
              </a:rPr>
              <a:t>Δ</a:t>
            </a:r>
            <a:r>
              <a:rPr sz="1200" b="1" i="1" spc="-5" dirty="0">
                <a:latin typeface="Times New Roman"/>
                <a:cs typeface="Times New Roman"/>
              </a:rPr>
              <a:t>E</a:t>
            </a:r>
            <a:r>
              <a:rPr sz="1200" b="1" i="1" spc="-7" baseline="-10416" dirty="0">
                <a:latin typeface="Times New Roman"/>
                <a:cs typeface="Times New Roman"/>
              </a:rPr>
              <a:t>element </a:t>
            </a:r>
            <a:r>
              <a:rPr sz="1200" b="1" i="1" spc="-5" dirty="0">
                <a:latin typeface="Times New Roman"/>
                <a:cs typeface="Times New Roman"/>
              </a:rPr>
              <a:t>=</a:t>
            </a:r>
            <a:r>
              <a:rPr sz="1200" b="1" i="1" spc="3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ts val="1355"/>
              </a:lnSpc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Note2-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i="1" spc="-5" dirty="0">
                <a:latin typeface="Times New Roman"/>
                <a:cs typeface="Times New Roman"/>
              </a:rPr>
              <a:t>heat generation </a:t>
            </a:r>
            <a:r>
              <a:rPr sz="1200" spc="-5" dirty="0">
                <a:latin typeface="Times New Roman"/>
                <a:cs typeface="Times New Roman"/>
              </a:rPr>
              <a:t>within the </a:t>
            </a:r>
            <a:r>
              <a:rPr sz="1200" spc="-10" dirty="0">
                <a:latin typeface="Times New Roman"/>
                <a:cs typeface="Times New Roman"/>
              </a:rPr>
              <a:t>element </a:t>
            </a:r>
            <a:r>
              <a:rPr sz="1200" spc="-5" dirty="0">
                <a:latin typeface="Times New Roman"/>
                <a:cs typeface="Times New Roman"/>
              </a:rPr>
              <a:t>can be expressed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26611" y="7256031"/>
            <a:ext cx="661035" cy="229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latin typeface="MT Extra"/>
                <a:cs typeface="MT Extra"/>
              </a:rPr>
              <a:t></a:t>
            </a:r>
            <a:r>
              <a:rPr sz="1300" spc="25" dirty="0">
                <a:latin typeface="Times New Roman"/>
                <a:cs typeface="Times New Roman"/>
              </a:rPr>
              <a:t>(5.7.</a:t>
            </a:r>
            <a:r>
              <a:rPr sz="1300" i="1" spc="25" dirty="0">
                <a:latin typeface="Times New Roman"/>
                <a:cs typeface="Times New Roman"/>
              </a:rPr>
              <a:t>a</a:t>
            </a:r>
            <a:r>
              <a:rPr sz="1300" spc="2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71372" y="7298704"/>
            <a:ext cx="2090420" cy="229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950" i="1" spc="-67" baseline="14957" dirty="0">
                <a:latin typeface="Times New Roman"/>
                <a:cs typeface="Times New Roman"/>
              </a:rPr>
              <a:t>G</a:t>
            </a:r>
            <a:r>
              <a:rPr sz="1950" spc="-67" baseline="29914" dirty="0">
                <a:latin typeface="MT Extra"/>
                <a:cs typeface="MT Extra"/>
              </a:rPr>
              <a:t></a:t>
            </a:r>
            <a:r>
              <a:rPr sz="750" i="1" spc="-45" dirty="0">
                <a:latin typeface="Times New Roman"/>
                <a:cs typeface="Times New Roman"/>
              </a:rPr>
              <a:t>element </a:t>
            </a:r>
            <a:r>
              <a:rPr sz="1950" spc="22" baseline="14957" dirty="0">
                <a:latin typeface="Symbol"/>
                <a:cs typeface="Symbol"/>
              </a:rPr>
              <a:t></a:t>
            </a:r>
            <a:r>
              <a:rPr sz="1950" spc="22" baseline="14957" dirty="0">
                <a:latin typeface="Times New Roman"/>
                <a:cs typeface="Times New Roman"/>
              </a:rPr>
              <a:t> </a:t>
            </a:r>
            <a:r>
              <a:rPr sz="1950" i="1" spc="-337" baseline="14957" dirty="0">
                <a:latin typeface="Times New Roman"/>
                <a:cs typeface="Times New Roman"/>
              </a:rPr>
              <a:t>g</a:t>
            </a:r>
            <a:r>
              <a:rPr sz="1950" spc="-337" baseline="17094" dirty="0">
                <a:latin typeface="MT Extra"/>
                <a:cs typeface="MT Extra"/>
              </a:rPr>
              <a:t></a:t>
            </a:r>
            <a:r>
              <a:rPr sz="1950" spc="-337" baseline="17094" dirty="0">
                <a:latin typeface="Times New Roman"/>
                <a:cs typeface="Times New Roman"/>
              </a:rPr>
              <a:t> </a:t>
            </a:r>
            <a:r>
              <a:rPr sz="750" i="1" spc="20" dirty="0">
                <a:latin typeface="Times New Roman"/>
                <a:cs typeface="Times New Roman"/>
              </a:rPr>
              <a:t>m </a:t>
            </a:r>
            <a:r>
              <a:rPr sz="1950" i="1" baseline="14957" dirty="0">
                <a:latin typeface="Times New Roman"/>
                <a:cs typeface="Times New Roman"/>
              </a:rPr>
              <a:t>V</a:t>
            </a:r>
            <a:r>
              <a:rPr sz="750" i="1" dirty="0">
                <a:latin typeface="Times New Roman"/>
                <a:cs typeface="Times New Roman"/>
              </a:rPr>
              <a:t>element </a:t>
            </a:r>
            <a:r>
              <a:rPr sz="1950" spc="22" baseline="14957" dirty="0">
                <a:latin typeface="Symbol"/>
                <a:cs typeface="Symbol"/>
              </a:rPr>
              <a:t></a:t>
            </a:r>
            <a:r>
              <a:rPr sz="1950" spc="22" baseline="14957" dirty="0">
                <a:latin typeface="Times New Roman"/>
                <a:cs typeface="Times New Roman"/>
              </a:rPr>
              <a:t> </a:t>
            </a:r>
            <a:r>
              <a:rPr sz="1950" i="1" spc="-337" baseline="14957" dirty="0">
                <a:latin typeface="Times New Roman"/>
                <a:cs typeface="Times New Roman"/>
              </a:rPr>
              <a:t>g</a:t>
            </a:r>
            <a:r>
              <a:rPr sz="1950" spc="-337" baseline="17094" dirty="0">
                <a:latin typeface="MT Extra"/>
                <a:cs typeface="MT Extra"/>
              </a:rPr>
              <a:t></a:t>
            </a:r>
            <a:r>
              <a:rPr sz="1950" spc="-337" baseline="17094" dirty="0">
                <a:latin typeface="Times New Roman"/>
                <a:cs typeface="Times New Roman"/>
              </a:rPr>
              <a:t> </a:t>
            </a:r>
            <a:r>
              <a:rPr sz="750" i="1" spc="20" dirty="0">
                <a:latin typeface="Times New Roman"/>
                <a:cs typeface="Times New Roman"/>
              </a:rPr>
              <a:t>m</a:t>
            </a:r>
            <a:r>
              <a:rPr sz="750" i="1" spc="60" dirty="0">
                <a:latin typeface="Times New Roman"/>
                <a:cs typeface="Times New Roman"/>
              </a:rPr>
              <a:t> </a:t>
            </a:r>
            <a:r>
              <a:rPr sz="1950" i="1" spc="30" baseline="14957" dirty="0">
                <a:latin typeface="Times New Roman"/>
                <a:cs typeface="Times New Roman"/>
              </a:rPr>
              <a:t>A </a:t>
            </a:r>
            <a:r>
              <a:rPr sz="1950" spc="22" baseline="14957" dirty="0">
                <a:latin typeface="Symbol"/>
                <a:cs typeface="Symbol"/>
              </a:rPr>
              <a:t></a:t>
            </a:r>
            <a:r>
              <a:rPr sz="1950" i="1" spc="22" baseline="14957" dirty="0">
                <a:latin typeface="Times New Roman"/>
                <a:cs typeface="Times New Roman"/>
              </a:rPr>
              <a:t>x</a:t>
            </a:r>
            <a:endParaRPr sz="1950" baseline="14957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9336" y="7492131"/>
            <a:ext cx="6489700" cy="11753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01600" marR="93980" algn="just">
              <a:lnSpc>
                <a:spcPct val="112999"/>
              </a:lnSpc>
              <a:spcBef>
                <a:spcPts val="150"/>
              </a:spcBef>
            </a:pP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2025" b="1" i="1" spc="-247" baseline="4115" dirty="0">
                <a:latin typeface="Times New Roman"/>
                <a:cs typeface="Times New Roman"/>
              </a:rPr>
              <a:t>g</a:t>
            </a:r>
            <a:r>
              <a:rPr sz="2025" spc="-247" baseline="6172" dirty="0">
                <a:latin typeface="MT Extra"/>
                <a:cs typeface="MT Extra"/>
              </a:rPr>
              <a:t></a:t>
            </a:r>
            <a:r>
              <a:rPr sz="1200" b="1" i="1" spc="-247" baseline="-17361" dirty="0">
                <a:latin typeface="Times New Roman"/>
                <a:cs typeface="Times New Roman"/>
              </a:rPr>
              <a:t>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generation per </a:t>
            </a:r>
            <a:r>
              <a:rPr sz="1200" spc="-10" dirty="0">
                <a:latin typeface="Times New Roman"/>
                <a:cs typeface="Times New Roman"/>
              </a:rPr>
              <a:t>unit volume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3 </a:t>
            </a:r>
            <a:r>
              <a:rPr sz="1200" spc="-5" dirty="0">
                <a:latin typeface="Times New Roman"/>
                <a:cs typeface="Times New Roman"/>
              </a:rPr>
              <a:t>evaluated at node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treated </a:t>
            </a:r>
            <a:r>
              <a:rPr sz="1200" spc="-5" dirty="0">
                <a:latin typeface="Times New Roman"/>
                <a:cs typeface="Times New Roman"/>
              </a:rPr>
              <a:t>as a  constant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entire </a:t>
            </a:r>
            <a:r>
              <a:rPr sz="1200" spc="-5" dirty="0">
                <a:latin typeface="Times New Roman"/>
                <a:cs typeface="Times New Roman"/>
              </a:rPr>
              <a:t>element,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heat transfer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area.</a:t>
            </a:r>
            <a:endParaRPr sz="1200">
              <a:latin typeface="Times New Roman"/>
              <a:cs typeface="Times New Roman"/>
            </a:endParaRPr>
          </a:p>
          <a:p>
            <a:pPr marL="101600" algn="just">
              <a:lnSpc>
                <a:spcPts val="1345"/>
              </a:lnSpc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Note3-</a:t>
            </a:r>
            <a:r>
              <a:rPr sz="1200" b="1" i="1" spc="1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assuming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temperature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varies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linearly,</a:t>
            </a:r>
            <a:r>
              <a:rPr sz="1200" i="1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(In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fact,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such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approximations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reason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endParaRPr sz="1200">
              <a:latin typeface="Times New Roman"/>
              <a:cs typeface="Times New Roman"/>
            </a:endParaRPr>
          </a:p>
          <a:p>
            <a:pPr marL="101600" marR="93980" algn="just">
              <a:lnSpc>
                <a:spcPct val="9580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classifying the numerical methods as approximate solution </a:t>
            </a:r>
            <a:r>
              <a:rPr sz="1200" spc="-10" dirty="0">
                <a:latin typeface="Times New Roman"/>
                <a:cs typeface="Times New Roman"/>
              </a:rPr>
              <a:t>methods), </a:t>
            </a:r>
            <a:r>
              <a:rPr sz="1200" spc="-15" dirty="0">
                <a:latin typeface="Times New Roman"/>
                <a:cs typeface="Times New Roman"/>
              </a:rPr>
              <a:t>Also </a:t>
            </a:r>
            <a:r>
              <a:rPr sz="1200" spc="-5" dirty="0">
                <a:latin typeface="Times New Roman"/>
                <a:cs typeface="Times New Roman"/>
              </a:rPr>
              <a:t>by considering the  direction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heat transfer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both </a:t>
            </a:r>
            <a:r>
              <a:rPr sz="1200" spc="-5" dirty="0">
                <a:latin typeface="Times New Roman"/>
                <a:cs typeface="Times New Roman"/>
              </a:rPr>
              <a:t>surfaces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element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assumed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i="1" spc="-5" dirty="0">
                <a:latin typeface="Times New Roman"/>
                <a:cs typeface="Times New Roman"/>
              </a:rPr>
              <a:t>toward </a:t>
            </a:r>
            <a:r>
              <a:rPr sz="1200" spc="-5" dirty="0">
                <a:latin typeface="Times New Roman"/>
                <a:cs typeface="Times New Roman"/>
              </a:rPr>
              <a:t>the node </a:t>
            </a:r>
            <a:r>
              <a:rPr sz="1200" b="1" i="1" spc="-5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, the rate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heat conduction at the </a:t>
            </a:r>
            <a:r>
              <a:rPr sz="1200" spc="-25" dirty="0">
                <a:latin typeface="Times New Roman"/>
                <a:cs typeface="Times New Roman"/>
              </a:rPr>
              <a:t>left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right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expressed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090356" y="8882126"/>
            <a:ext cx="2944495" cy="0"/>
          </a:xfrm>
          <a:custGeom>
            <a:avLst/>
            <a:gdLst/>
            <a:ahLst/>
            <a:cxnLst/>
            <a:rect l="l" t="t" r="r" b="b"/>
            <a:pathLst>
              <a:path w="2944495">
                <a:moveTo>
                  <a:pt x="0" y="0"/>
                </a:moveTo>
                <a:lnTo>
                  <a:pt x="633222" y="0"/>
                </a:lnTo>
              </a:path>
              <a:path w="2944495">
                <a:moveTo>
                  <a:pt x="2309050" y="0"/>
                </a:moveTo>
                <a:lnTo>
                  <a:pt x="2943986" y="0"/>
                </a:lnTo>
              </a:path>
            </a:pathLst>
          </a:custGeom>
          <a:ln w="70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888995" y="8743450"/>
            <a:ext cx="27940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i="1" spc="15" dirty="0">
                <a:latin typeface="Times New Roman"/>
                <a:cs typeface="Times New Roman"/>
              </a:rPr>
              <a:t>an</a:t>
            </a:r>
            <a:r>
              <a:rPr sz="1300" i="1" dirty="0">
                <a:latin typeface="Times New Roman"/>
                <a:cs typeface="Times New Roman"/>
              </a:rPr>
              <a:t>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55923" y="8855439"/>
            <a:ext cx="473075" cy="1422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50" i="1" spc="5" dirty="0">
                <a:latin typeface="Times New Roman"/>
                <a:cs typeface="Times New Roman"/>
              </a:rPr>
              <a:t>cond 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-8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right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18691" y="8855439"/>
            <a:ext cx="403225" cy="1422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50" i="1" spc="5" dirty="0">
                <a:latin typeface="Times New Roman"/>
                <a:cs typeface="Times New Roman"/>
              </a:rPr>
              <a:t>cond 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-13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left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546852" y="8743450"/>
            <a:ext cx="66357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55" dirty="0">
                <a:latin typeface="MT Extra"/>
                <a:cs typeface="MT Extra"/>
              </a:rPr>
              <a:t></a:t>
            </a:r>
            <a:r>
              <a:rPr sz="1300" spc="-5" dirty="0">
                <a:latin typeface="Times New Roman"/>
                <a:cs typeface="Times New Roman"/>
              </a:rPr>
              <a:t>(</a:t>
            </a:r>
            <a:r>
              <a:rPr sz="1300" spc="40" dirty="0">
                <a:latin typeface="Times New Roman"/>
                <a:cs typeface="Times New Roman"/>
              </a:rPr>
              <a:t>5</a:t>
            </a:r>
            <a:r>
              <a:rPr sz="1300" spc="5" dirty="0">
                <a:latin typeface="Times New Roman"/>
                <a:cs typeface="Times New Roman"/>
              </a:rPr>
              <a:t>.</a:t>
            </a:r>
            <a:r>
              <a:rPr sz="1300" spc="40" dirty="0">
                <a:latin typeface="Times New Roman"/>
                <a:cs typeface="Times New Roman"/>
              </a:rPr>
              <a:t>7</a:t>
            </a:r>
            <a:r>
              <a:rPr sz="1300" spc="-90" dirty="0">
                <a:latin typeface="Times New Roman"/>
                <a:cs typeface="Times New Roman"/>
              </a:rPr>
              <a:t>.</a:t>
            </a:r>
            <a:r>
              <a:rPr sz="1300" i="1" spc="65" dirty="0">
                <a:latin typeface="Times New Roman"/>
                <a:cs typeface="Times New Roman"/>
              </a:rPr>
              <a:t>b</a:t>
            </a:r>
            <a:r>
              <a:rPr sz="1300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308603" y="8697731"/>
            <a:ext cx="18351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950" i="1" spc="-397" baseline="-14957" dirty="0">
                <a:latin typeface="Times New Roman"/>
                <a:cs typeface="Times New Roman"/>
              </a:rPr>
              <a:t>Q</a:t>
            </a:r>
            <a:r>
              <a:rPr sz="1300" spc="-265" dirty="0">
                <a:latin typeface="MT Extra"/>
                <a:cs typeface="MT Extra"/>
              </a:rPr>
              <a:t></a:t>
            </a:r>
            <a:endParaRPr sz="1300">
              <a:latin typeface="MT Extra"/>
              <a:cs typeface="MT Extr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71372" y="8697731"/>
            <a:ext cx="18351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950" i="1" spc="-397" baseline="-14957" dirty="0">
                <a:latin typeface="Times New Roman"/>
                <a:cs typeface="Times New Roman"/>
              </a:rPr>
              <a:t>Q</a:t>
            </a:r>
            <a:r>
              <a:rPr sz="1300" spc="-265" dirty="0">
                <a:latin typeface="MT Extra"/>
                <a:cs typeface="MT Extra"/>
              </a:rPr>
              <a:t></a:t>
            </a:r>
            <a:endParaRPr sz="1300">
              <a:latin typeface="MT Extra"/>
              <a:cs typeface="MT Extr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303779" y="8874514"/>
            <a:ext cx="251333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22830" algn="l"/>
              </a:tabLst>
            </a:pPr>
            <a:r>
              <a:rPr sz="1300" spc="40" dirty="0">
                <a:latin typeface="Symbol"/>
                <a:cs typeface="Symbol"/>
              </a:rPr>
              <a:t></a:t>
            </a:r>
            <a:r>
              <a:rPr sz="1300" i="1" dirty="0">
                <a:latin typeface="Times New Roman"/>
                <a:cs typeface="Times New Roman"/>
              </a:rPr>
              <a:t>x	</a:t>
            </a:r>
            <a:r>
              <a:rPr sz="1300" spc="15" dirty="0">
                <a:latin typeface="Symbol"/>
                <a:cs typeface="Symbol"/>
              </a:rPr>
              <a:t></a:t>
            </a:r>
            <a:r>
              <a:rPr sz="1300" i="1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34744" y="8679443"/>
            <a:ext cx="3418204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2360930" algn="l"/>
              </a:tabLst>
            </a:pPr>
            <a:r>
              <a:rPr sz="1950" spc="7" baseline="-21367" dirty="0">
                <a:latin typeface="Symbol"/>
                <a:cs typeface="Symbol"/>
              </a:rPr>
              <a:t></a:t>
            </a:r>
            <a:r>
              <a:rPr sz="1950" spc="7" baseline="-21367" dirty="0">
                <a:latin typeface="Times New Roman"/>
                <a:cs typeface="Times New Roman"/>
              </a:rPr>
              <a:t> </a:t>
            </a:r>
            <a:r>
              <a:rPr sz="1950" i="1" baseline="-21367" dirty="0">
                <a:latin typeface="Times New Roman"/>
                <a:cs typeface="Times New Roman"/>
              </a:rPr>
              <a:t>k </a:t>
            </a:r>
            <a:r>
              <a:rPr sz="1950" i="1" spc="7" baseline="-21367" dirty="0">
                <a:latin typeface="Times New Roman"/>
                <a:cs typeface="Times New Roman"/>
              </a:rPr>
              <a:t>A </a:t>
            </a:r>
            <a:r>
              <a:rPr sz="1950" i="1" baseline="12820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m </a:t>
            </a:r>
            <a:r>
              <a:rPr sz="750" spc="-15" dirty="0">
                <a:latin typeface="Symbol"/>
                <a:cs typeface="Symbol"/>
              </a:rPr>
              <a:t></a:t>
            </a:r>
            <a:r>
              <a:rPr sz="750" spc="-15" dirty="0">
                <a:latin typeface="Times New Roman"/>
                <a:cs typeface="Times New Roman"/>
              </a:rPr>
              <a:t>1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1950" spc="7" baseline="12820" dirty="0">
                <a:latin typeface="Symbol"/>
                <a:cs typeface="Symbol"/>
              </a:rPr>
              <a:t></a:t>
            </a:r>
            <a:r>
              <a:rPr sz="1950" spc="-127" baseline="12820" dirty="0">
                <a:latin typeface="Times New Roman"/>
                <a:cs typeface="Times New Roman"/>
              </a:rPr>
              <a:t> </a:t>
            </a:r>
            <a:r>
              <a:rPr sz="1950" i="1" baseline="12820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m	</a:t>
            </a:r>
            <a:r>
              <a:rPr sz="1950" spc="7" baseline="-21367" dirty="0">
                <a:latin typeface="Symbol"/>
                <a:cs typeface="Symbol"/>
              </a:rPr>
              <a:t></a:t>
            </a:r>
            <a:r>
              <a:rPr sz="1950" spc="7" baseline="-21367" dirty="0">
                <a:latin typeface="Times New Roman"/>
                <a:cs typeface="Times New Roman"/>
              </a:rPr>
              <a:t> </a:t>
            </a:r>
            <a:r>
              <a:rPr sz="1950" i="1" baseline="-21367" dirty="0">
                <a:latin typeface="Times New Roman"/>
                <a:cs typeface="Times New Roman"/>
              </a:rPr>
              <a:t>k </a:t>
            </a:r>
            <a:r>
              <a:rPr sz="1950" i="1" spc="7" baseline="-21367" dirty="0">
                <a:latin typeface="Times New Roman"/>
                <a:cs typeface="Times New Roman"/>
              </a:rPr>
              <a:t>A </a:t>
            </a:r>
            <a:r>
              <a:rPr sz="1950" i="1" spc="15" baseline="12820" dirty="0">
                <a:latin typeface="Times New Roman"/>
                <a:cs typeface="Times New Roman"/>
              </a:rPr>
              <a:t>T</a:t>
            </a:r>
            <a:r>
              <a:rPr sz="750" i="1" spc="10" dirty="0">
                <a:latin typeface="Times New Roman"/>
                <a:cs typeface="Times New Roman"/>
              </a:rPr>
              <a:t>m</a:t>
            </a:r>
            <a:r>
              <a:rPr sz="750" spc="10" dirty="0">
                <a:latin typeface="Symbol"/>
                <a:cs typeface="Symbol"/>
              </a:rPr>
              <a:t></a:t>
            </a:r>
            <a:r>
              <a:rPr sz="750" spc="10" dirty="0">
                <a:latin typeface="Times New Roman"/>
                <a:cs typeface="Times New Roman"/>
              </a:rPr>
              <a:t>1 </a:t>
            </a:r>
            <a:r>
              <a:rPr sz="1950" spc="7" baseline="12820" dirty="0">
                <a:latin typeface="Symbol"/>
                <a:cs typeface="Symbol"/>
              </a:rPr>
              <a:t></a:t>
            </a:r>
            <a:r>
              <a:rPr sz="1950" spc="-82" baseline="12820" dirty="0">
                <a:latin typeface="Times New Roman"/>
                <a:cs typeface="Times New Roman"/>
              </a:rPr>
              <a:t> </a:t>
            </a:r>
            <a:r>
              <a:rPr sz="1950" i="1" baseline="12820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m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8236" y="9238995"/>
            <a:ext cx="3737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Thus, </a:t>
            </a:r>
            <a:r>
              <a:rPr sz="1200" spc="-5" dirty="0">
                <a:latin typeface="Times New Roman"/>
                <a:cs typeface="Times New Roman"/>
              </a:rPr>
              <a:t>substituting Eqs.[(5.7.a) &amp; (5.7.b)]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Eq.(5.6)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gives;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374266" y="9665461"/>
            <a:ext cx="1689100" cy="0"/>
          </a:xfrm>
          <a:custGeom>
            <a:avLst/>
            <a:gdLst/>
            <a:ahLst/>
            <a:cxnLst/>
            <a:rect l="l" t="t" r="r" b="b"/>
            <a:pathLst>
              <a:path w="1689100">
                <a:moveTo>
                  <a:pt x="0" y="0"/>
                </a:moveTo>
                <a:lnTo>
                  <a:pt x="625792" y="0"/>
                </a:lnTo>
              </a:path>
              <a:path w="1689100">
                <a:moveTo>
                  <a:pt x="1061466" y="0"/>
                </a:moveTo>
                <a:lnTo>
                  <a:pt x="1688591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330955" y="9638775"/>
            <a:ext cx="95885" cy="1422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50" i="1" spc="10" dirty="0">
                <a:latin typeface="Times New Roman"/>
                <a:cs typeface="Times New Roman"/>
              </a:rPr>
              <a:t>m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94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4556252" y="9526786"/>
            <a:ext cx="66611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30" dirty="0">
                <a:latin typeface="MT Extra"/>
                <a:cs typeface="MT Extra"/>
              </a:rPr>
              <a:t></a:t>
            </a:r>
            <a:r>
              <a:rPr sz="1300" spc="30" dirty="0">
                <a:latin typeface="Times New Roman"/>
                <a:cs typeface="Times New Roman"/>
              </a:rPr>
              <a:t>(5.8.</a:t>
            </a:r>
            <a:r>
              <a:rPr sz="1300" i="1" spc="30" dirty="0">
                <a:latin typeface="Times New Roman"/>
                <a:cs typeface="Times New Roman"/>
              </a:rPr>
              <a:t>a</a:t>
            </a:r>
            <a:r>
              <a:rPr sz="1300" spc="30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093211" y="9526786"/>
            <a:ext cx="97472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84175" algn="l"/>
              </a:tabLst>
            </a:pPr>
            <a:r>
              <a:rPr sz="1300" spc="5" dirty="0">
                <a:latin typeface="Symbol"/>
                <a:cs typeface="Symbol"/>
              </a:rPr>
              <a:t>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i="1" spc="-229" dirty="0">
                <a:latin typeface="Times New Roman"/>
                <a:cs typeface="Times New Roman"/>
              </a:rPr>
              <a:t>g</a:t>
            </a:r>
            <a:r>
              <a:rPr sz="1950" spc="-345" baseline="2136" dirty="0">
                <a:latin typeface="MT Extra"/>
                <a:cs typeface="MT Extra"/>
              </a:rPr>
              <a:t></a:t>
            </a:r>
            <a:r>
              <a:rPr sz="1950" spc="-345" baseline="2136" dirty="0">
                <a:latin typeface="Times New Roman"/>
                <a:cs typeface="Times New Roman"/>
              </a:rPr>
              <a:t>	</a:t>
            </a:r>
            <a:r>
              <a:rPr sz="1300" i="1" spc="5" dirty="0">
                <a:latin typeface="Times New Roman"/>
                <a:cs typeface="Times New Roman"/>
              </a:rPr>
              <a:t>A </a:t>
            </a:r>
            <a:r>
              <a:rPr sz="1300" spc="10" dirty="0">
                <a:latin typeface="Symbol"/>
                <a:cs typeface="Symbol"/>
              </a:rPr>
              <a:t></a:t>
            </a:r>
            <a:r>
              <a:rPr sz="1300" i="1" spc="10" dirty="0">
                <a:latin typeface="Times New Roman"/>
                <a:cs typeface="Times New Roman"/>
              </a:rPr>
              <a:t>x </a:t>
            </a:r>
            <a:r>
              <a:rPr sz="1300" spc="5" dirty="0">
                <a:latin typeface="Symbol"/>
                <a:cs typeface="Symbol"/>
              </a:rPr>
              <a:t></a:t>
            </a:r>
            <a:r>
              <a:rPr sz="1300" spc="-1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64767" y="9462778"/>
            <a:ext cx="2019300" cy="420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ts val="1550"/>
              </a:lnSpc>
              <a:spcBef>
                <a:spcPts val="110"/>
              </a:spcBef>
            </a:pPr>
            <a:r>
              <a:rPr sz="1950" i="1" baseline="-21367" dirty="0">
                <a:latin typeface="Times New Roman"/>
                <a:cs typeface="Times New Roman"/>
              </a:rPr>
              <a:t>k </a:t>
            </a:r>
            <a:r>
              <a:rPr sz="1950" i="1" spc="7" baseline="-21367" dirty="0">
                <a:latin typeface="Times New Roman"/>
                <a:cs typeface="Times New Roman"/>
              </a:rPr>
              <a:t>A </a:t>
            </a:r>
            <a:r>
              <a:rPr sz="1950" i="1" spc="7" baseline="12820" dirty="0">
                <a:latin typeface="Times New Roman"/>
                <a:cs typeface="Times New Roman"/>
              </a:rPr>
              <a:t>T</a:t>
            </a:r>
            <a:r>
              <a:rPr sz="750" i="1" spc="5" dirty="0">
                <a:latin typeface="Times New Roman"/>
                <a:cs typeface="Times New Roman"/>
              </a:rPr>
              <a:t>m</a:t>
            </a:r>
            <a:r>
              <a:rPr sz="750" spc="5" dirty="0">
                <a:latin typeface="Symbol"/>
                <a:cs typeface="Symbol"/>
              </a:rPr>
              <a:t></a:t>
            </a:r>
            <a:r>
              <a:rPr sz="750" spc="5" dirty="0">
                <a:latin typeface="Times New Roman"/>
                <a:cs typeface="Times New Roman"/>
              </a:rPr>
              <a:t>1 </a:t>
            </a:r>
            <a:r>
              <a:rPr sz="1950" spc="7" baseline="12820" dirty="0">
                <a:latin typeface="Symbol"/>
                <a:cs typeface="Symbol"/>
              </a:rPr>
              <a:t></a:t>
            </a:r>
            <a:r>
              <a:rPr sz="1950" spc="7" baseline="12820" dirty="0">
                <a:latin typeface="Times New Roman"/>
                <a:cs typeface="Times New Roman"/>
              </a:rPr>
              <a:t> </a:t>
            </a:r>
            <a:r>
              <a:rPr sz="1950" i="1" baseline="12820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m </a:t>
            </a:r>
            <a:r>
              <a:rPr sz="1950" spc="7" baseline="-21367" dirty="0">
                <a:latin typeface="Symbol"/>
                <a:cs typeface="Symbol"/>
              </a:rPr>
              <a:t></a:t>
            </a:r>
            <a:r>
              <a:rPr sz="1950" spc="7" baseline="-21367" dirty="0">
                <a:latin typeface="Times New Roman"/>
                <a:cs typeface="Times New Roman"/>
              </a:rPr>
              <a:t> </a:t>
            </a:r>
            <a:r>
              <a:rPr sz="1950" i="1" baseline="-21367" dirty="0">
                <a:latin typeface="Times New Roman"/>
                <a:cs typeface="Times New Roman"/>
              </a:rPr>
              <a:t>k </a:t>
            </a:r>
            <a:r>
              <a:rPr sz="1950" i="1" spc="7" baseline="-21367" dirty="0">
                <a:latin typeface="Times New Roman"/>
                <a:cs typeface="Times New Roman"/>
              </a:rPr>
              <a:t>A </a:t>
            </a:r>
            <a:r>
              <a:rPr sz="1950" i="1" spc="15" baseline="12820" dirty="0">
                <a:latin typeface="Times New Roman"/>
                <a:cs typeface="Times New Roman"/>
              </a:rPr>
              <a:t>T</a:t>
            </a:r>
            <a:r>
              <a:rPr sz="750" i="1" spc="10" dirty="0">
                <a:latin typeface="Times New Roman"/>
                <a:cs typeface="Times New Roman"/>
              </a:rPr>
              <a:t>m</a:t>
            </a:r>
            <a:r>
              <a:rPr sz="750" spc="10" dirty="0">
                <a:latin typeface="Symbol"/>
                <a:cs typeface="Symbol"/>
              </a:rPr>
              <a:t></a:t>
            </a:r>
            <a:r>
              <a:rPr sz="750" spc="10" dirty="0">
                <a:latin typeface="Times New Roman"/>
                <a:cs typeface="Times New Roman"/>
              </a:rPr>
              <a:t>1 </a:t>
            </a:r>
            <a:r>
              <a:rPr sz="1950" spc="7" baseline="12820" dirty="0">
                <a:latin typeface="Symbol"/>
                <a:cs typeface="Symbol"/>
              </a:rPr>
              <a:t></a:t>
            </a:r>
            <a:r>
              <a:rPr sz="1950" spc="172" baseline="12820" dirty="0">
                <a:latin typeface="Times New Roman"/>
                <a:cs typeface="Times New Roman"/>
              </a:rPr>
              <a:t> </a:t>
            </a:r>
            <a:r>
              <a:rPr sz="1950" i="1" baseline="12820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m</a:t>
            </a:r>
            <a:endParaRPr sz="750">
              <a:latin typeface="Times New Roman"/>
              <a:cs typeface="Times New Roman"/>
            </a:endParaRPr>
          </a:p>
          <a:p>
            <a:pPr marL="532130">
              <a:lnSpc>
                <a:spcPts val="1550"/>
              </a:lnSpc>
              <a:tabLst>
                <a:tab pos="1595755" algn="l"/>
              </a:tabLst>
            </a:pPr>
            <a:r>
              <a:rPr sz="1300" spc="10" dirty="0">
                <a:latin typeface="Symbol"/>
                <a:cs typeface="Symbol"/>
              </a:rPr>
              <a:t></a:t>
            </a:r>
            <a:r>
              <a:rPr sz="1300" i="1" spc="10" dirty="0">
                <a:latin typeface="Times New Roman"/>
                <a:cs typeface="Times New Roman"/>
              </a:rPr>
              <a:t>x	</a:t>
            </a:r>
            <a:r>
              <a:rPr sz="1300" spc="10" dirty="0">
                <a:latin typeface="Symbol"/>
                <a:cs typeface="Symbol"/>
              </a:rPr>
              <a:t></a:t>
            </a:r>
            <a:r>
              <a:rPr sz="1300" i="1" spc="10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936" y="339343"/>
            <a:ext cx="6416040" cy="381000"/>
            <a:chOff x="630936" y="339343"/>
            <a:chExt cx="6416040" cy="381000"/>
          </a:xfrm>
        </p:grpSpPr>
        <p:sp>
          <p:nvSpPr>
            <p:cNvPr id="3" name="object 3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904" y="339343"/>
              <a:ext cx="6291072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896" y="415543"/>
              <a:ext cx="6291072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936" y="491743"/>
              <a:ext cx="6288405" cy="228600"/>
            </a:xfrm>
            <a:custGeom>
              <a:avLst/>
              <a:gdLst/>
              <a:ahLst/>
              <a:cxnLst/>
              <a:rect l="l" t="t" r="r" b="b"/>
              <a:pathLst>
                <a:path w="6288405" h="228600">
                  <a:moveTo>
                    <a:pt x="6288023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88023" y="228600"/>
                  </a:lnTo>
                  <a:lnTo>
                    <a:pt x="6288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1792" y="692911"/>
            <a:ext cx="6303645" cy="58419"/>
          </a:xfrm>
          <a:custGeom>
            <a:avLst/>
            <a:gdLst/>
            <a:ahLst/>
            <a:cxnLst/>
            <a:rect l="l" t="t" r="r" b="b"/>
            <a:pathLst>
              <a:path w="6303645" h="58420">
                <a:moveTo>
                  <a:pt x="6303264" y="45720"/>
                </a:moveTo>
                <a:lnTo>
                  <a:pt x="0" y="45720"/>
                </a:lnTo>
                <a:lnTo>
                  <a:pt x="0" y="57912"/>
                </a:lnTo>
                <a:lnTo>
                  <a:pt x="6303264" y="57912"/>
                </a:lnTo>
                <a:lnTo>
                  <a:pt x="6303264" y="45720"/>
                </a:lnTo>
                <a:close/>
              </a:path>
              <a:path w="6303645" h="58420">
                <a:moveTo>
                  <a:pt x="6303264" y="0"/>
                </a:moveTo>
                <a:lnTo>
                  <a:pt x="0" y="0"/>
                </a:lnTo>
                <a:lnTo>
                  <a:pt x="0" y="33528"/>
                </a:lnTo>
                <a:lnTo>
                  <a:pt x="6303264" y="33528"/>
                </a:lnTo>
                <a:lnTo>
                  <a:pt x="6303264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14" name="object 14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96888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96888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5337" y="10249065"/>
              <a:ext cx="6260465" cy="133350"/>
            </a:xfrm>
            <a:custGeom>
              <a:avLst/>
              <a:gdLst/>
              <a:ahLst/>
              <a:cxnLst/>
              <a:rect l="l" t="t" r="r" b="b"/>
              <a:pathLst>
                <a:path w="6260465" h="133350">
                  <a:moveTo>
                    <a:pt x="6259969" y="0"/>
                  </a:moveTo>
                  <a:lnTo>
                    <a:pt x="0" y="0"/>
                  </a:lnTo>
                  <a:lnTo>
                    <a:pt x="0" y="132803"/>
                  </a:lnTo>
                  <a:lnTo>
                    <a:pt x="6259969" y="132803"/>
                  </a:lnTo>
                  <a:lnTo>
                    <a:pt x="625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30936" y="827024"/>
            <a:ext cx="6285230" cy="2444750"/>
          </a:xfrm>
          <a:custGeom>
            <a:avLst/>
            <a:gdLst/>
            <a:ahLst/>
            <a:cxnLst/>
            <a:rect l="l" t="t" r="r" b="b"/>
            <a:pathLst>
              <a:path w="6285230" h="2444750">
                <a:moveTo>
                  <a:pt x="6284975" y="0"/>
                </a:moveTo>
                <a:lnTo>
                  <a:pt x="0" y="0"/>
                </a:lnTo>
                <a:lnTo>
                  <a:pt x="0" y="2444496"/>
                </a:lnTo>
                <a:lnTo>
                  <a:pt x="6284975" y="2444496"/>
                </a:lnTo>
                <a:lnTo>
                  <a:pt x="6284975" y="0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8236" y="799083"/>
            <a:ext cx="156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2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simplified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to;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16711" y="1219453"/>
            <a:ext cx="1530350" cy="0"/>
          </a:xfrm>
          <a:custGeom>
            <a:avLst/>
            <a:gdLst/>
            <a:ahLst/>
            <a:cxnLst/>
            <a:rect l="l" t="t" r="r" b="b"/>
            <a:pathLst>
              <a:path w="1530350">
                <a:moveTo>
                  <a:pt x="0" y="0"/>
                </a:moveTo>
                <a:lnTo>
                  <a:pt x="1150620" y="0"/>
                </a:lnTo>
              </a:path>
              <a:path w="1530350">
                <a:moveTo>
                  <a:pt x="1314450" y="0"/>
                </a:moveTo>
                <a:lnTo>
                  <a:pt x="1529905" y="0"/>
                </a:lnTo>
              </a:path>
            </a:pathLst>
          </a:custGeom>
          <a:ln w="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99307" y="1083138"/>
            <a:ext cx="250952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68805" algn="l"/>
              </a:tabLst>
            </a:pPr>
            <a:r>
              <a:rPr sz="1300" i="1" spc="-10" dirty="0">
                <a:latin typeface="Times New Roman"/>
                <a:cs typeface="Times New Roman"/>
              </a:rPr>
              <a:t>m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1, </a:t>
            </a:r>
            <a:r>
              <a:rPr sz="1300" spc="-5" dirty="0">
                <a:latin typeface="Times New Roman"/>
                <a:cs typeface="Times New Roman"/>
              </a:rPr>
              <a:t>2, </a:t>
            </a:r>
            <a:r>
              <a:rPr sz="1300" spc="-30" dirty="0">
                <a:latin typeface="Times New Roman"/>
                <a:cs typeface="Times New Roman"/>
              </a:rPr>
              <a:t>3, </a:t>
            </a:r>
            <a:r>
              <a:rPr sz="1300" spc="40" dirty="0">
                <a:latin typeface="MT Extra"/>
                <a:cs typeface="MT Extra"/>
              </a:rPr>
              <a:t></a:t>
            </a:r>
            <a:r>
              <a:rPr sz="1300" spc="40" dirty="0">
                <a:latin typeface="Times New Roman"/>
                <a:cs typeface="Times New Roman"/>
              </a:rPr>
              <a:t>, </a:t>
            </a:r>
            <a:r>
              <a:rPr sz="1300" i="1" spc="-10" dirty="0">
                <a:latin typeface="Times New Roman"/>
                <a:cs typeface="Times New Roman"/>
              </a:rPr>
              <a:t>M</a:t>
            </a:r>
            <a:r>
              <a:rPr sz="1300" i="1" spc="-4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</a:t>
            </a:r>
            <a:r>
              <a:rPr sz="1300" spc="-19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1	</a:t>
            </a:r>
            <a:r>
              <a:rPr sz="1300" spc="15" dirty="0">
                <a:latin typeface="MT Extra"/>
                <a:cs typeface="MT Extra"/>
              </a:rPr>
              <a:t></a:t>
            </a:r>
            <a:r>
              <a:rPr sz="1300" spc="15" dirty="0">
                <a:latin typeface="Times New Roman"/>
                <a:cs typeface="Times New Roman"/>
              </a:rPr>
              <a:t>(5.8.</a:t>
            </a:r>
            <a:r>
              <a:rPr sz="1300" i="1" spc="15" dirty="0">
                <a:latin typeface="Times New Roman"/>
                <a:cs typeface="Times New Roman"/>
              </a:rPr>
              <a:t>b</a:t>
            </a:r>
            <a:r>
              <a:rPr sz="1300" spc="1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12824" y="1211154"/>
            <a:ext cx="109474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982980" algn="l"/>
              </a:tabLst>
            </a:pPr>
            <a:r>
              <a:rPr sz="1300" spc="45" dirty="0">
                <a:latin typeface="Symbol"/>
                <a:cs typeface="Symbol"/>
              </a:rPr>
              <a:t></a:t>
            </a:r>
            <a:r>
              <a:rPr sz="1300" i="1" spc="45" dirty="0">
                <a:latin typeface="Times New Roman"/>
                <a:cs typeface="Times New Roman"/>
              </a:rPr>
              <a:t>x</a:t>
            </a:r>
            <a:r>
              <a:rPr sz="1125" spc="67" baseline="44444" dirty="0">
                <a:latin typeface="Times New Roman"/>
                <a:cs typeface="Times New Roman"/>
              </a:rPr>
              <a:t>2	</a:t>
            </a:r>
            <a:r>
              <a:rPr sz="1300" i="1" spc="-5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0996" y="1022178"/>
            <a:ext cx="187642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50" i="1" spc="-22" baseline="14957" dirty="0">
                <a:latin typeface="Times New Roman"/>
                <a:cs typeface="Times New Roman"/>
              </a:rPr>
              <a:t>T</a:t>
            </a:r>
            <a:r>
              <a:rPr sz="750" i="1" spc="-15" dirty="0">
                <a:latin typeface="Times New Roman"/>
                <a:cs typeface="Times New Roman"/>
              </a:rPr>
              <a:t>m </a:t>
            </a:r>
            <a:r>
              <a:rPr sz="750" spc="-15" dirty="0">
                <a:latin typeface="Symbol"/>
                <a:cs typeface="Symbol"/>
              </a:rPr>
              <a:t></a:t>
            </a:r>
            <a:r>
              <a:rPr sz="750" spc="-15" dirty="0">
                <a:latin typeface="Times New Roman"/>
                <a:cs typeface="Times New Roman"/>
              </a:rPr>
              <a:t>1 </a:t>
            </a:r>
            <a:r>
              <a:rPr sz="1950" spc="-7" baseline="14957" dirty="0">
                <a:latin typeface="Symbol"/>
                <a:cs typeface="Symbol"/>
              </a:rPr>
              <a:t></a:t>
            </a:r>
            <a:r>
              <a:rPr sz="1950" spc="-7" baseline="14957" dirty="0">
                <a:latin typeface="Times New Roman"/>
                <a:cs typeface="Times New Roman"/>
              </a:rPr>
              <a:t> </a:t>
            </a:r>
            <a:r>
              <a:rPr sz="1950" spc="-30" baseline="14957" dirty="0">
                <a:latin typeface="Times New Roman"/>
                <a:cs typeface="Times New Roman"/>
              </a:rPr>
              <a:t>2</a:t>
            </a:r>
            <a:r>
              <a:rPr sz="1950" i="1" spc="-30" baseline="14957" dirty="0">
                <a:latin typeface="Times New Roman"/>
                <a:cs typeface="Times New Roman"/>
              </a:rPr>
              <a:t>T</a:t>
            </a:r>
            <a:r>
              <a:rPr sz="750" i="1" spc="-20" dirty="0">
                <a:latin typeface="Times New Roman"/>
                <a:cs typeface="Times New Roman"/>
              </a:rPr>
              <a:t>m </a:t>
            </a:r>
            <a:r>
              <a:rPr sz="1950" spc="-7" baseline="14957" dirty="0">
                <a:latin typeface="Symbol"/>
                <a:cs typeface="Symbol"/>
              </a:rPr>
              <a:t></a:t>
            </a:r>
            <a:r>
              <a:rPr sz="1950" spc="-7" baseline="14957" dirty="0">
                <a:latin typeface="Times New Roman"/>
                <a:cs typeface="Times New Roman"/>
              </a:rPr>
              <a:t> </a:t>
            </a:r>
            <a:r>
              <a:rPr sz="1950" i="1" spc="-22" baseline="14957" dirty="0">
                <a:latin typeface="Times New Roman"/>
                <a:cs typeface="Times New Roman"/>
              </a:rPr>
              <a:t>T</a:t>
            </a:r>
            <a:r>
              <a:rPr sz="750" i="1" spc="-15" dirty="0">
                <a:latin typeface="Times New Roman"/>
                <a:cs typeface="Times New Roman"/>
              </a:rPr>
              <a:t>m </a:t>
            </a:r>
            <a:r>
              <a:rPr sz="750" spc="-5" dirty="0">
                <a:latin typeface="Symbol"/>
                <a:cs typeface="Symbol"/>
              </a:rPr>
              <a:t></a:t>
            </a:r>
            <a:r>
              <a:rPr sz="750" spc="-5" dirty="0">
                <a:latin typeface="Times New Roman"/>
                <a:cs typeface="Times New Roman"/>
              </a:rPr>
              <a:t>1 </a:t>
            </a:r>
            <a:r>
              <a:rPr sz="1950" spc="-7" baseline="-21367" dirty="0">
                <a:latin typeface="Symbol"/>
                <a:cs typeface="Symbol"/>
              </a:rPr>
              <a:t></a:t>
            </a:r>
            <a:r>
              <a:rPr sz="1950" spc="-7" baseline="-21367" dirty="0">
                <a:latin typeface="Times New Roman"/>
                <a:cs typeface="Times New Roman"/>
              </a:rPr>
              <a:t> </a:t>
            </a:r>
            <a:r>
              <a:rPr sz="1950" i="1" spc="-352" baseline="14957" dirty="0">
                <a:latin typeface="Times New Roman"/>
                <a:cs typeface="Times New Roman"/>
              </a:rPr>
              <a:t>g</a:t>
            </a:r>
            <a:r>
              <a:rPr sz="1950" spc="-352" baseline="17094" dirty="0">
                <a:latin typeface="MT Extra"/>
                <a:cs typeface="MT Extra"/>
              </a:rPr>
              <a:t></a:t>
            </a:r>
            <a:r>
              <a:rPr sz="1950" spc="-352" baseline="1709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 </a:t>
            </a:r>
            <a:r>
              <a:rPr sz="1950" spc="-7" baseline="-21367" dirty="0">
                <a:latin typeface="Symbol"/>
                <a:cs typeface="Symbol"/>
              </a:rPr>
              <a:t></a:t>
            </a:r>
            <a:r>
              <a:rPr sz="1950" spc="-292" baseline="-21367" dirty="0">
                <a:latin typeface="Times New Roman"/>
                <a:cs typeface="Times New Roman"/>
              </a:rPr>
              <a:t> </a:t>
            </a:r>
            <a:r>
              <a:rPr sz="1950" spc="-7" baseline="-21367" dirty="0">
                <a:latin typeface="Times New Roman"/>
                <a:cs typeface="Times New Roman"/>
              </a:rPr>
              <a:t>0,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0936" y="3253232"/>
            <a:ext cx="4114800" cy="5916295"/>
          </a:xfrm>
          <a:custGeom>
            <a:avLst/>
            <a:gdLst/>
            <a:ahLst/>
            <a:cxnLst/>
            <a:rect l="l" t="t" r="r" b="b"/>
            <a:pathLst>
              <a:path w="4114800" h="5916295">
                <a:moveTo>
                  <a:pt x="4114800" y="0"/>
                </a:moveTo>
                <a:lnTo>
                  <a:pt x="0" y="0"/>
                </a:lnTo>
                <a:lnTo>
                  <a:pt x="0" y="5916167"/>
                </a:lnTo>
                <a:lnTo>
                  <a:pt x="4114800" y="5916167"/>
                </a:lnTo>
                <a:lnTo>
                  <a:pt x="4114800" y="0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8236" y="1396492"/>
            <a:ext cx="6316345" cy="3789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i="1" spc="-5" dirty="0">
                <a:latin typeface="Times New Roman"/>
                <a:cs typeface="Times New Roman"/>
              </a:rPr>
              <a:t>identical </a:t>
            </a:r>
            <a:r>
              <a:rPr sz="1200" spc="-5" dirty="0">
                <a:latin typeface="Times New Roman"/>
                <a:cs typeface="Times New Roman"/>
              </a:rPr>
              <a:t>to the </a:t>
            </a:r>
            <a:r>
              <a:rPr sz="1200" spc="-10" dirty="0">
                <a:latin typeface="Times New Roman"/>
                <a:cs typeface="Times New Roman"/>
              </a:rPr>
              <a:t>difference </a:t>
            </a:r>
            <a:r>
              <a:rPr sz="1200" dirty="0">
                <a:latin typeface="Times New Roman"/>
                <a:cs typeface="Times New Roman"/>
              </a:rPr>
              <a:t>equation </a:t>
            </a:r>
            <a:r>
              <a:rPr sz="1200" spc="-5" dirty="0">
                <a:latin typeface="Times New Roman"/>
                <a:cs typeface="Times New Roman"/>
              </a:rPr>
              <a:t>[Eq.(5.4.b)] </a:t>
            </a:r>
            <a:r>
              <a:rPr sz="1200" spc="-10" dirty="0">
                <a:latin typeface="Times New Roman"/>
                <a:cs typeface="Times New Roman"/>
              </a:rPr>
              <a:t>obtained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earlier.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515"/>
              </a:lnSpc>
            </a:pPr>
            <a:r>
              <a:rPr sz="1300" b="1" i="1" dirty="0">
                <a:latin typeface="Times New Roman"/>
                <a:cs typeface="Times New Roman"/>
              </a:rPr>
              <a:t>5.3.2- </a:t>
            </a:r>
            <a:r>
              <a:rPr sz="1300" b="1" i="1" spc="-5" dirty="0">
                <a:latin typeface="Times New Roman"/>
                <a:cs typeface="Times New Roman"/>
              </a:rPr>
              <a:t>Energy Balance </a:t>
            </a:r>
            <a:r>
              <a:rPr sz="1300" b="1" i="1" spc="-10" dirty="0">
                <a:latin typeface="Times New Roman"/>
                <a:cs typeface="Times New Roman"/>
              </a:rPr>
              <a:t>Method </a:t>
            </a:r>
            <a:r>
              <a:rPr sz="1300" b="1" i="1" spc="-5" dirty="0">
                <a:latin typeface="Times New Roman"/>
                <a:cs typeface="Times New Roman"/>
              </a:rPr>
              <a:t>for The </a:t>
            </a:r>
            <a:r>
              <a:rPr sz="1300" b="1" i="1" spc="-10" dirty="0">
                <a:latin typeface="Times New Roman"/>
                <a:cs typeface="Times New Roman"/>
              </a:rPr>
              <a:t>Boundary</a:t>
            </a:r>
            <a:r>
              <a:rPr sz="1300" b="1" i="1" spc="95" dirty="0">
                <a:latin typeface="Times New Roman"/>
                <a:cs typeface="Times New Roman"/>
              </a:rPr>
              <a:t> </a:t>
            </a:r>
            <a:r>
              <a:rPr sz="1300" b="1" i="1" spc="-10" dirty="0">
                <a:latin typeface="Times New Roman"/>
                <a:cs typeface="Times New Roman"/>
              </a:rPr>
              <a:t>Nodes</a:t>
            </a:r>
            <a:endParaRPr sz="1300">
              <a:latin typeface="Times New Roman"/>
              <a:cs typeface="Times New Roman"/>
            </a:endParaRPr>
          </a:p>
          <a:p>
            <a:pPr marL="12700" marR="5080" indent="225425" algn="just">
              <a:lnSpc>
                <a:spcPct val="961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Boundary </a:t>
            </a:r>
            <a:r>
              <a:rPr sz="1200" spc="-5" dirty="0">
                <a:latin typeface="Times New Roman"/>
                <a:cs typeface="Times New Roman"/>
              </a:rPr>
              <a:t>conditions </a:t>
            </a:r>
            <a:r>
              <a:rPr sz="1200" spc="-10" dirty="0">
                <a:latin typeface="Times New Roman"/>
                <a:cs typeface="Times New Roman"/>
              </a:rPr>
              <a:t>most </a:t>
            </a:r>
            <a:r>
              <a:rPr sz="1200" spc="-5" dirty="0">
                <a:latin typeface="Times New Roman"/>
                <a:cs typeface="Times New Roman"/>
              </a:rPr>
              <a:t>commonly encountered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practice </a:t>
            </a:r>
            <a:r>
              <a:rPr sz="1200" spc="-5" dirty="0">
                <a:latin typeface="Times New Roman"/>
                <a:cs typeface="Times New Roman"/>
              </a:rPr>
              <a:t>are the </a:t>
            </a:r>
            <a:r>
              <a:rPr sz="1200" i="1" spc="-5" dirty="0">
                <a:latin typeface="Times New Roman"/>
                <a:cs typeface="Times New Roman"/>
              </a:rPr>
              <a:t>specified temperature,  specified heat flux, convection,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i="1" spc="-5" dirty="0">
                <a:latin typeface="Times New Roman"/>
                <a:cs typeface="Times New Roman"/>
              </a:rPr>
              <a:t>radiation </a:t>
            </a:r>
            <a:r>
              <a:rPr sz="1200" spc="-5" dirty="0">
                <a:latin typeface="Times New Roman"/>
                <a:cs typeface="Times New Roman"/>
              </a:rPr>
              <a:t>boundary conditions, and </a:t>
            </a:r>
            <a:r>
              <a:rPr sz="1200" spc="-10" dirty="0">
                <a:latin typeface="Times New Roman"/>
                <a:cs typeface="Times New Roman"/>
              </a:rPr>
              <a:t>here </a:t>
            </a:r>
            <a:r>
              <a:rPr sz="1200" spc="-5" dirty="0">
                <a:latin typeface="Times New Roman"/>
                <a:cs typeface="Times New Roman"/>
              </a:rPr>
              <a:t>we develop the </a:t>
            </a:r>
            <a:r>
              <a:rPr sz="1200" dirty="0">
                <a:latin typeface="Times New Roman"/>
                <a:cs typeface="Times New Roman"/>
              </a:rPr>
              <a:t>finite  </a:t>
            </a:r>
            <a:r>
              <a:rPr sz="1200" spc="-5" dirty="0">
                <a:latin typeface="Times New Roman"/>
                <a:cs typeface="Times New Roman"/>
              </a:rPr>
              <a:t>difference formulations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them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case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5" dirty="0">
                <a:latin typeface="Times New Roman"/>
                <a:cs typeface="Times New Roman"/>
              </a:rPr>
              <a:t>one-dimensional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conduction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plane  </a:t>
            </a:r>
            <a:r>
              <a:rPr sz="1200" spc="-5" dirty="0">
                <a:latin typeface="Times New Roman"/>
                <a:cs typeface="Times New Roman"/>
              </a:rPr>
              <a:t>wall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thickness </a:t>
            </a:r>
            <a:r>
              <a:rPr sz="1200" b="1" i="1" spc="-5" dirty="0">
                <a:latin typeface="Times New Roman"/>
                <a:cs typeface="Times New Roman"/>
              </a:rPr>
              <a:t>L </a:t>
            </a:r>
            <a:r>
              <a:rPr sz="1200" spc="-5" dirty="0">
                <a:latin typeface="Times New Roman"/>
                <a:cs typeface="Times New Roman"/>
              </a:rPr>
              <a:t>as an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example.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80"/>
              </a:lnSpc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Note1-</a:t>
            </a:r>
            <a:r>
              <a:rPr sz="1200" b="1" i="1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node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number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left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surface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b="1" i="1" spc="-15" dirty="0">
                <a:latin typeface="Times New Roman"/>
                <a:cs typeface="Times New Roman"/>
              </a:rPr>
              <a:t>x</a:t>
            </a:r>
            <a:r>
              <a:rPr sz="1250" b="1" i="1" spc="-15" dirty="0">
                <a:latin typeface="Times New Roman"/>
                <a:cs typeface="Times New Roman"/>
              </a:rPr>
              <a:t>=</a:t>
            </a:r>
            <a:r>
              <a:rPr sz="1200" b="1" i="1" spc="-15" dirty="0">
                <a:latin typeface="Times New Roman"/>
                <a:cs typeface="Times New Roman"/>
              </a:rPr>
              <a:t>0</a:t>
            </a:r>
            <a:r>
              <a:rPr sz="1200" b="1" i="1" spc="-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while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right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x=L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M</a:t>
            </a:r>
            <a:r>
              <a:rPr sz="1200" i="1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55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Note2-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width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volume element for either </a:t>
            </a:r>
            <a:r>
              <a:rPr sz="1200" spc="-5" dirty="0">
                <a:latin typeface="Times New Roman"/>
                <a:cs typeface="Times New Roman"/>
              </a:rPr>
              <a:t>boundary node </a:t>
            </a:r>
            <a:r>
              <a:rPr sz="1200" spc="-15" dirty="0">
                <a:latin typeface="Times New Roman"/>
                <a:cs typeface="Times New Roman"/>
              </a:rPr>
              <a:t>is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Δ</a:t>
            </a:r>
            <a:r>
              <a:rPr sz="1200" b="1" i="1" spc="-5" dirty="0">
                <a:latin typeface="Times New Roman"/>
                <a:cs typeface="Times New Roman"/>
              </a:rPr>
              <a:t>x/2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 marR="2176145" algn="just">
              <a:lnSpc>
                <a:spcPct val="95800"/>
              </a:lnSpc>
              <a:spcBef>
                <a:spcPts val="95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Note3-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boundary conditions are divided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two types  according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needing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non-needing for doing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energy  </a:t>
            </a:r>
            <a:r>
              <a:rPr sz="1200" spc="-5" dirty="0">
                <a:latin typeface="Times New Roman"/>
                <a:cs typeface="Times New Roman"/>
              </a:rPr>
              <a:t>balance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boundary element, as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follow;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90"/>
              </a:lnSpc>
            </a:pPr>
            <a:r>
              <a:rPr sz="1200" b="1" i="1" spc="-5" dirty="0">
                <a:latin typeface="Times New Roman"/>
                <a:cs typeface="Times New Roman"/>
              </a:rPr>
              <a:t>a- </a:t>
            </a:r>
            <a:r>
              <a:rPr sz="1200" b="1" i="1" spc="-10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boundary elements which do not need </a:t>
            </a:r>
            <a:r>
              <a:rPr sz="1200" b="1" i="1" spc="-10" dirty="0">
                <a:latin typeface="Times New Roman"/>
                <a:cs typeface="Times New Roman"/>
              </a:rPr>
              <a:t>energy</a:t>
            </a:r>
            <a:r>
              <a:rPr sz="1200" b="1" i="1" spc="8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balance</a:t>
            </a:r>
            <a:endParaRPr sz="1200">
              <a:latin typeface="Times New Roman"/>
              <a:cs typeface="Times New Roman"/>
            </a:endParaRPr>
          </a:p>
          <a:p>
            <a:pPr marL="12700" marR="2174875" algn="just">
              <a:lnSpc>
                <a:spcPct val="96000"/>
              </a:lnSpc>
              <a:spcBef>
                <a:spcPts val="10"/>
              </a:spcBef>
            </a:pPr>
            <a:r>
              <a:rPr sz="1200" b="1" i="1" spc="-10" dirty="0">
                <a:latin typeface="Times New Roman"/>
                <a:cs typeface="Times New Roman"/>
              </a:rPr>
              <a:t>I- </a:t>
            </a:r>
            <a:r>
              <a:rPr sz="1200" b="1" i="1" spc="-5" dirty="0">
                <a:latin typeface="Times New Roman"/>
                <a:cs typeface="Times New Roman"/>
              </a:rPr>
              <a:t>Specified Temperature Boundary Condition: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specified  </a:t>
            </a:r>
            <a:r>
              <a:rPr sz="1200" b="1" spc="-10" dirty="0">
                <a:latin typeface="Times New Roman"/>
                <a:cs typeface="Times New Roman"/>
              </a:rPr>
              <a:t>temperature </a:t>
            </a:r>
            <a:r>
              <a:rPr sz="1200" spc="-5" dirty="0">
                <a:latin typeface="Times New Roman"/>
                <a:cs typeface="Times New Roman"/>
              </a:rPr>
              <a:t>boundary condition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simplest </a:t>
            </a:r>
            <a:r>
              <a:rPr sz="1200" dirty="0">
                <a:latin typeface="Times New Roman"/>
                <a:cs typeface="Times New Roman"/>
              </a:rPr>
              <a:t>boundary  </a:t>
            </a:r>
            <a:r>
              <a:rPr sz="1200" spc="-5" dirty="0">
                <a:latin typeface="Times New Roman"/>
                <a:cs typeface="Times New Roman"/>
              </a:rPr>
              <a:t>condition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deal </a:t>
            </a:r>
            <a:r>
              <a:rPr sz="1200" spc="-5" dirty="0">
                <a:latin typeface="Times New Roman"/>
                <a:cs typeface="Times New Roman"/>
              </a:rPr>
              <a:t>with. For one-dimensional heat transfer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a  </a:t>
            </a:r>
            <a:r>
              <a:rPr sz="1200" spc="-10" dirty="0">
                <a:latin typeface="Times New Roman"/>
                <a:cs typeface="Times New Roman"/>
              </a:rPr>
              <a:t>plane </a:t>
            </a:r>
            <a:r>
              <a:rPr sz="1200" dirty="0">
                <a:latin typeface="Times New Roman"/>
                <a:cs typeface="Times New Roman"/>
              </a:rPr>
              <a:t>wall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thickness </a:t>
            </a:r>
            <a:r>
              <a:rPr sz="1200" b="1" i="1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specified temperature </a:t>
            </a:r>
            <a:r>
              <a:rPr sz="1200" i="1" dirty="0">
                <a:latin typeface="Times New Roman"/>
                <a:cs typeface="Times New Roman"/>
              </a:rPr>
              <a:t>boundary  </a:t>
            </a:r>
            <a:r>
              <a:rPr sz="1200" i="1" spc="-5" dirty="0">
                <a:latin typeface="Times New Roman"/>
                <a:cs typeface="Times New Roman"/>
              </a:rPr>
              <a:t>conditions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both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left </a:t>
            </a:r>
            <a:r>
              <a:rPr sz="1200" spc="-5" dirty="0">
                <a:latin typeface="Times New Roman"/>
                <a:cs typeface="Times New Roman"/>
              </a:rPr>
              <a:t>and right surfaces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expressed </a:t>
            </a:r>
            <a:r>
              <a:rPr sz="1200" spc="5" dirty="0">
                <a:latin typeface="Times New Roman"/>
                <a:cs typeface="Times New Roman"/>
              </a:rPr>
              <a:t>as  </a:t>
            </a:r>
            <a:r>
              <a:rPr sz="1200" dirty="0">
                <a:latin typeface="Times New Roman"/>
                <a:cs typeface="Times New Roman"/>
              </a:rPr>
              <a:t>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Fig.(5.5),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follow;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6196" y="5294242"/>
            <a:ext cx="47625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40" dirty="0">
                <a:latin typeface="MT Extra"/>
                <a:cs typeface="MT Extra"/>
              </a:rPr>
              <a:t></a:t>
            </a:r>
            <a:r>
              <a:rPr sz="1200" spc="5" dirty="0">
                <a:latin typeface="Times New Roman"/>
                <a:cs typeface="Times New Roman"/>
              </a:rPr>
              <a:t>(</a:t>
            </a:r>
            <a:r>
              <a:rPr sz="1200" spc="-5" dirty="0">
                <a:latin typeface="Times New Roman"/>
                <a:cs typeface="Times New Roman"/>
              </a:rPr>
              <a:t>5</a:t>
            </a:r>
            <a:r>
              <a:rPr sz="1200" spc="-15" dirty="0">
                <a:latin typeface="Times New Roman"/>
                <a:cs typeface="Times New Roman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9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24988" y="5452738"/>
            <a:ext cx="10160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latin typeface="Symbol"/>
                <a:cs typeface="Symbol"/>
              </a:rPr>
              <a:t>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24075" y="5513457"/>
            <a:ext cx="10033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imes New Roman"/>
                <a:cs typeface="Times New Roman"/>
              </a:rPr>
              <a:t>M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227" y="5413114"/>
            <a:ext cx="188976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717550" algn="l"/>
              </a:tabLst>
            </a:pPr>
            <a:r>
              <a:rPr sz="1200" i="1" dirty="0">
                <a:latin typeface="Times New Roman"/>
                <a:cs typeface="Times New Roman"/>
              </a:rPr>
              <a:t>T </a:t>
            </a:r>
            <a:r>
              <a:rPr sz="1200" spc="35" dirty="0">
                <a:latin typeface="Times New Roman"/>
                <a:cs typeface="Times New Roman"/>
              </a:rPr>
              <a:t>(</a:t>
            </a:r>
            <a:r>
              <a:rPr sz="1200" i="1" spc="35" dirty="0">
                <a:latin typeface="Times New Roman"/>
                <a:cs typeface="Times New Roman"/>
              </a:rPr>
              <a:t>L</a:t>
            </a:r>
            <a:r>
              <a:rPr sz="1200" spc="35" dirty="0">
                <a:latin typeface="Times New Roman"/>
                <a:cs typeface="Times New Roman"/>
              </a:rPr>
              <a:t>)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	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Specified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value</a:t>
            </a:r>
            <a:r>
              <a:rPr sz="1800" spc="-7" baseline="32407" dirty="0">
                <a:latin typeface="Symbol"/>
                <a:cs typeface="Symbol"/>
              </a:rPr>
              <a:t></a:t>
            </a:r>
            <a:endParaRPr sz="1800" baseline="32407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49527" y="5190610"/>
            <a:ext cx="190246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1800" i="1" baseline="4629" dirty="0">
                <a:latin typeface="Times New Roman"/>
                <a:cs typeface="Times New Roman"/>
              </a:rPr>
              <a:t>T </a:t>
            </a:r>
            <a:r>
              <a:rPr sz="1800" baseline="4629" dirty="0">
                <a:latin typeface="Times New Roman"/>
                <a:cs typeface="Times New Roman"/>
              </a:rPr>
              <a:t>(0) </a:t>
            </a:r>
            <a:r>
              <a:rPr sz="1800" spc="15" baseline="4629" dirty="0">
                <a:latin typeface="Symbol"/>
                <a:cs typeface="Symbol"/>
              </a:rPr>
              <a:t></a:t>
            </a:r>
            <a:r>
              <a:rPr sz="1800" i="1" spc="15" baseline="4629" dirty="0">
                <a:latin typeface="Times New Roman"/>
                <a:cs typeface="Times New Roman"/>
              </a:rPr>
              <a:t>T</a:t>
            </a:r>
            <a:r>
              <a:rPr sz="1050" spc="15" baseline="-15873" dirty="0">
                <a:latin typeface="Times New Roman"/>
                <a:cs typeface="Times New Roman"/>
              </a:rPr>
              <a:t>0 </a:t>
            </a:r>
            <a:r>
              <a:rPr sz="1800" baseline="4629" dirty="0">
                <a:latin typeface="Symbol"/>
                <a:cs typeface="Symbol"/>
              </a:rPr>
              <a:t>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-30" baseline="4629" dirty="0">
                <a:latin typeface="Times New Roman"/>
                <a:cs typeface="Times New Roman"/>
              </a:rPr>
              <a:t>Specified value</a:t>
            </a:r>
            <a:r>
              <a:rPr sz="1800" spc="150" baseline="46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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2836" y="5636259"/>
            <a:ext cx="408432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15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i="1" baseline="-10416" dirty="0">
                <a:latin typeface="Times New Roman"/>
                <a:cs typeface="Times New Roman"/>
              </a:rPr>
              <a:t>0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i="1" baseline="-10416" dirty="0">
                <a:latin typeface="Times New Roman"/>
                <a:cs typeface="Times New Roman"/>
              </a:rPr>
              <a:t>M </a:t>
            </a:r>
            <a:r>
              <a:rPr sz="1200" spc="-5" dirty="0">
                <a:latin typeface="Times New Roman"/>
                <a:cs typeface="Times New Roman"/>
              </a:rPr>
              <a:t>are the </a:t>
            </a:r>
            <a:r>
              <a:rPr sz="1200" spc="-10" dirty="0">
                <a:latin typeface="Times New Roman"/>
                <a:cs typeface="Times New Roman"/>
              </a:rPr>
              <a:t>specified </a:t>
            </a:r>
            <a:r>
              <a:rPr sz="1200" dirty="0">
                <a:latin typeface="Times New Roman"/>
                <a:cs typeface="Times New Roman"/>
              </a:rPr>
              <a:t>temperatures </a:t>
            </a:r>
            <a:r>
              <a:rPr sz="1200" spc="-20" dirty="0">
                <a:latin typeface="Times New Roman"/>
                <a:cs typeface="Times New Roman"/>
              </a:rPr>
              <a:t>at </a:t>
            </a:r>
            <a:r>
              <a:rPr sz="1200" spc="-5" dirty="0">
                <a:latin typeface="Times New Roman"/>
                <a:cs typeface="Times New Roman"/>
              </a:rPr>
              <a:t>surfaces 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x=0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ts val="1415"/>
              </a:lnSpc>
            </a:pP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x=L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respectively.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8236" y="6166611"/>
            <a:ext cx="4143375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39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b- </a:t>
            </a:r>
            <a:r>
              <a:rPr sz="1200" b="1" i="1" spc="-10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boundary elements which need energy</a:t>
            </a:r>
            <a:r>
              <a:rPr sz="1200" b="1" i="1" spc="7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balance</a:t>
            </a:r>
            <a:endParaRPr sz="1200">
              <a:latin typeface="Times New Roman"/>
              <a:cs typeface="Times New Roman"/>
            </a:endParaRPr>
          </a:p>
          <a:p>
            <a:pPr marL="12700" marR="5080" indent="188595" algn="just">
              <a:lnSpc>
                <a:spcPct val="960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When </a:t>
            </a:r>
            <a:r>
              <a:rPr sz="1200" spc="-5" dirty="0">
                <a:latin typeface="Times New Roman"/>
                <a:cs typeface="Times New Roman"/>
              </a:rPr>
              <a:t>other boundary </a:t>
            </a:r>
            <a:r>
              <a:rPr sz="1200" dirty="0">
                <a:latin typeface="Times New Roman"/>
                <a:cs typeface="Times New Roman"/>
              </a:rPr>
              <a:t>conditions such </a:t>
            </a:r>
            <a:r>
              <a:rPr sz="1200" spc="-5" dirty="0">
                <a:latin typeface="Times New Roman"/>
                <a:cs typeface="Times New Roman"/>
              </a:rPr>
              <a:t>as the </a:t>
            </a:r>
            <a:r>
              <a:rPr sz="1200" i="1" dirty="0">
                <a:latin typeface="Times New Roman"/>
                <a:cs typeface="Times New Roman"/>
              </a:rPr>
              <a:t>specified </a:t>
            </a:r>
            <a:r>
              <a:rPr sz="1200" i="1" spc="-5" dirty="0">
                <a:latin typeface="Times New Roman"/>
                <a:cs typeface="Times New Roman"/>
              </a:rPr>
              <a:t>heat flux,  convection, radiation,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i="1" spc="-5" dirty="0">
                <a:latin typeface="Times New Roman"/>
                <a:cs typeface="Times New Roman"/>
              </a:rPr>
              <a:t>combined convection and radiation  </a:t>
            </a:r>
            <a:r>
              <a:rPr sz="1200" spc="-5" dirty="0">
                <a:latin typeface="Times New Roman"/>
                <a:cs typeface="Times New Roman"/>
              </a:rPr>
              <a:t>conditions are specified at a </a:t>
            </a:r>
            <a:r>
              <a:rPr sz="1200" spc="-10" dirty="0">
                <a:latin typeface="Times New Roman"/>
                <a:cs typeface="Times New Roman"/>
              </a:rPr>
              <a:t>boundary, </a:t>
            </a:r>
            <a:r>
              <a:rPr sz="1200" spc="-5" dirty="0">
                <a:latin typeface="Times New Roman"/>
                <a:cs typeface="Times New Roman"/>
              </a:rPr>
              <a:t>the finite difference  equation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node at that boundary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obtained </a:t>
            </a:r>
            <a:r>
              <a:rPr sz="1200" spc="-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writing </a:t>
            </a:r>
            <a:r>
              <a:rPr sz="1200" spc="5" dirty="0">
                <a:latin typeface="Times New Roman"/>
                <a:cs typeface="Times New Roman"/>
              </a:rPr>
              <a:t>an  </a:t>
            </a:r>
            <a:r>
              <a:rPr sz="1200" i="1" spc="-5" dirty="0">
                <a:latin typeface="Times New Roman"/>
                <a:cs typeface="Times New Roman"/>
              </a:rPr>
              <a:t>energy </a:t>
            </a:r>
            <a:r>
              <a:rPr sz="1200" i="1" dirty="0">
                <a:latin typeface="Times New Roman"/>
                <a:cs typeface="Times New Roman"/>
              </a:rPr>
              <a:t>balance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volume </a:t>
            </a:r>
            <a:r>
              <a:rPr sz="1200" spc="-5" dirty="0">
                <a:latin typeface="Times New Roman"/>
                <a:cs typeface="Times New Roman"/>
              </a:rPr>
              <a:t>element at that boundary.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energy </a:t>
            </a:r>
            <a:r>
              <a:rPr sz="1200" spc="-10" dirty="0">
                <a:latin typeface="Times New Roman"/>
                <a:cs typeface="Times New Roman"/>
              </a:rPr>
              <a:t>balance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again expressed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9819" y="7636798"/>
            <a:ext cx="34861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i="1" spc="20" dirty="0">
                <a:latin typeface="Times New Roman"/>
                <a:cs typeface="Times New Roman"/>
              </a:rPr>
              <a:t>all</a:t>
            </a:r>
            <a:r>
              <a:rPr sz="700" i="1" spc="-15" dirty="0">
                <a:latin typeface="Times New Roman"/>
                <a:cs typeface="Times New Roman"/>
              </a:rPr>
              <a:t> </a:t>
            </a:r>
            <a:r>
              <a:rPr sz="700" i="1" spc="20" dirty="0">
                <a:latin typeface="Times New Roman"/>
                <a:cs typeface="Times New Roman"/>
              </a:rPr>
              <a:t>sides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0123" y="7417658"/>
            <a:ext cx="70104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45" dirty="0">
                <a:latin typeface="MT Extra"/>
                <a:cs typeface="MT Extra"/>
              </a:rPr>
              <a:t></a:t>
            </a:r>
            <a:r>
              <a:rPr sz="1250" spc="10" dirty="0">
                <a:latin typeface="Times New Roman"/>
                <a:cs typeface="Times New Roman"/>
              </a:rPr>
              <a:t>(</a:t>
            </a:r>
            <a:r>
              <a:rPr sz="1250" spc="-5" dirty="0">
                <a:latin typeface="Times New Roman"/>
                <a:cs typeface="Times New Roman"/>
              </a:rPr>
              <a:t>5.</a:t>
            </a:r>
            <a:r>
              <a:rPr sz="1250" spc="20" dirty="0">
                <a:latin typeface="Times New Roman"/>
                <a:cs typeface="Times New Roman"/>
              </a:rPr>
              <a:t>1</a:t>
            </a:r>
            <a:r>
              <a:rPr sz="1250" spc="-5" dirty="0">
                <a:latin typeface="Times New Roman"/>
                <a:cs typeface="Times New Roman"/>
              </a:rPr>
              <a:t>0</a:t>
            </a:r>
            <a:r>
              <a:rPr sz="1250" spc="-30" dirty="0">
                <a:latin typeface="Times New Roman"/>
                <a:cs typeface="Times New Roman"/>
              </a:rPr>
              <a:t>.</a:t>
            </a:r>
            <a:r>
              <a:rPr sz="1250" i="1" spc="45" dirty="0">
                <a:latin typeface="Times New Roman"/>
                <a:cs typeface="Times New Roman"/>
              </a:rPr>
              <a:t>a</a:t>
            </a:r>
            <a:r>
              <a:rPr sz="125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7572" y="7377193"/>
            <a:ext cx="119888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00" spc="-140" dirty="0">
                <a:latin typeface="Symbol"/>
                <a:cs typeface="Symbol"/>
              </a:rPr>
              <a:t></a:t>
            </a:r>
            <a:r>
              <a:rPr sz="1875" i="1" spc="-209" baseline="13333" dirty="0">
                <a:latin typeface="Times New Roman"/>
                <a:cs typeface="Times New Roman"/>
              </a:rPr>
              <a:t>Q</a:t>
            </a:r>
            <a:r>
              <a:rPr sz="1875" spc="-209" baseline="28888" dirty="0">
                <a:latin typeface="MT Extra"/>
                <a:cs typeface="MT Extra"/>
              </a:rPr>
              <a:t></a:t>
            </a:r>
            <a:r>
              <a:rPr sz="1875" spc="-209" baseline="28888" dirty="0">
                <a:latin typeface="Times New Roman"/>
                <a:cs typeface="Times New Roman"/>
              </a:rPr>
              <a:t> </a:t>
            </a:r>
            <a:r>
              <a:rPr sz="1875" spc="7" baseline="13333" dirty="0">
                <a:latin typeface="Symbol"/>
                <a:cs typeface="Symbol"/>
              </a:rPr>
              <a:t></a:t>
            </a:r>
            <a:r>
              <a:rPr sz="1875" spc="7" baseline="13333" dirty="0">
                <a:latin typeface="Times New Roman"/>
                <a:cs typeface="Times New Roman"/>
              </a:rPr>
              <a:t> </a:t>
            </a:r>
            <a:r>
              <a:rPr sz="1875" i="1" spc="-390" baseline="13333" dirty="0">
                <a:latin typeface="Times New Roman"/>
                <a:cs typeface="Times New Roman"/>
              </a:rPr>
              <a:t>G</a:t>
            </a:r>
            <a:r>
              <a:rPr sz="1875" spc="-390" baseline="28888" dirty="0">
                <a:latin typeface="MT Extra"/>
                <a:cs typeface="MT Extra"/>
              </a:rPr>
              <a:t></a:t>
            </a:r>
            <a:r>
              <a:rPr sz="1875" spc="-390" baseline="28888" dirty="0">
                <a:latin typeface="Times New Roman"/>
                <a:cs typeface="Times New Roman"/>
              </a:rPr>
              <a:t> </a:t>
            </a:r>
            <a:r>
              <a:rPr sz="700" i="1" spc="20" dirty="0">
                <a:latin typeface="Times New Roman"/>
                <a:cs typeface="Times New Roman"/>
              </a:rPr>
              <a:t>element </a:t>
            </a:r>
            <a:r>
              <a:rPr sz="1875" spc="7" baseline="13333" dirty="0">
                <a:latin typeface="Symbol"/>
                <a:cs typeface="Symbol"/>
              </a:rPr>
              <a:t></a:t>
            </a:r>
            <a:r>
              <a:rPr sz="1875" spc="-202" baseline="13333" dirty="0">
                <a:latin typeface="Times New Roman"/>
                <a:cs typeface="Times New Roman"/>
              </a:rPr>
              <a:t> </a:t>
            </a:r>
            <a:r>
              <a:rPr sz="1875" spc="7" baseline="13333" dirty="0">
                <a:latin typeface="Times New Roman"/>
                <a:cs typeface="Times New Roman"/>
              </a:rPr>
              <a:t>0</a:t>
            </a:r>
            <a:endParaRPr sz="1875" baseline="13333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8236" y="7775956"/>
            <a:ext cx="4140200" cy="7327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600"/>
              </a:lnSpc>
              <a:spcBef>
                <a:spcPts val="160"/>
              </a:spcBef>
            </a:pP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thus, the finite difference formulation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node at </a:t>
            </a:r>
            <a:r>
              <a:rPr sz="1200" b="1" i="1" dirty="0">
                <a:latin typeface="Times New Roman"/>
                <a:cs typeface="Times New Roman"/>
              </a:rPr>
              <a:t>m=0 </a:t>
            </a:r>
            <a:r>
              <a:rPr sz="1200" dirty="0">
                <a:latin typeface="Times New Roman"/>
                <a:cs typeface="Times New Roman"/>
              </a:rPr>
              <a:t>(or  </a:t>
            </a:r>
            <a:r>
              <a:rPr sz="1200" spc="-5" dirty="0">
                <a:latin typeface="Times New Roman"/>
                <a:cs typeface="Times New Roman"/>
              </a:rPr>
              <a:t>at the </a:t>
            </a:r>
            <a:r>
              <a:rPr sz="1200" spc="-20" dirty="0">
                <a:latin typeface="Times New Roman"/>
                <a:cs typeface="Times New Roman"/>
              </a:rPr>
              <a:t>left </a:t>
            </a:r>
            <a:r>
              <a:rPr sz="1200" spc="-5" dirty="0">
                <a:latin typeface="Times New Roman"/>
                <a:cs typeface="Times New Roman"/>
              </a:rPr>
              <a:t>boundary where </a:t>
            </a:r>
            <a:r>
              <a:rPr sz="1200" b="1" i="1" spc="-5" dirty="0">
                <a:latin typeface="Times New Roman"/>
                <a:cs typeface="Times New Roman"/>
              </a:rPr>
              <a:t>x=0</a:t>
            </a:r>
            <a:r>
              <a:rPr sz="1200" spc="-5" dirty="0">
                <a:latin typeface="Times New Roman"/>
                <a:cs typeface="Times New Roman"/>
              </a:rPr>
              <a:t>)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plane wall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thickness </a:t>
            </a:r>
            <a:r>
              <a:rPr sz="1200" b="1" i="1" spc="-5" dirty="0">
                <a:latin typeface="Times New Roman"/>
                <a:cs typeface="Times New Roman"/>
              </a:rPr>
              <a:t>L  </a:t>
            </a:r>
            <a:r>
              <a:rPr sz="1200" spc="-5" dirty="0">
                <a:latin typeface="Times New Roman"/>
                <a:cs typeface="Times New Roman"/>
              </a:rPr>
              <a:t>during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5" dirty="0">
                <a:latin typeface="Times New Roman"/>
                <a:cs typeface="Times New Roman"/>
              </a:rPr>
              <a:t>one-dimensional heat conduction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expressed  as 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Fig.(5.6), 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follow;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056257" y="8720391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2244" y="0"/>
                </a:lnTo>
              </a:path>
            </a:pathLst>
          </a:custGeom>
          <a:ln w="6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30500" y="8693601"/>
            <a:ext cx="730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93724" y="8586626"/>
            <a:ext cx="14224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i="1" spc="15" dirty="0">
                <a:latin typeface="Times New Roman"/>
                <a:cs typeface="Times New Roman"/>
              </a:rPr>
              <a:t>Q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09547" y="8693601"/>
            <a:ext cx="46037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i="1" dirty="0">
                <a:latin typeface="Times New Roman"/>
                <a:cs typeface="Times New Roman"/>
              </a:rPr>
              <a:t>left </a:t>
            </a:r>
            <a:r>
              <a:rPr sz="750" i="1" spc="-5" dirty="0">
                <a:latin typeface="Times New Roman"/>
                <a:cs typeface="Times New Roman"/>
              </a:rPr>
              <a:t>surface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42491" y="8540906"/>
            <a:ext cx="7937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5" dirty="0">
                <a:latin typeface="MT Extra"/>
                <a:cs typeface="MT Extra"/>
              </a:rPr>
              <a:t></a:t>
            </a:r>
            <a:endParaRPr sz="1250">
              <a:latin typeface="MT Extra"/>
              <a:cs typeface="MT Extr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07995" y="8586626"/>
            <a:ext cx="223139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39240" algn="l"/>
              </a:tabLst>
            </a:pPr>
            <a:r>
              <a:rPr sz="1250" spc="10" dirty="0">
                <a:latin typeface="Symbol"/>
                <a:cs typeface="Symbol"/>
              </a:rPr>
              <a:t></a:t>
            </a:r>
            <a:r>
              <a:rPr sz="1250" spc="-5" dirty="0">
                <a:latin typeface="Times New Roman"/>
                <a:cs typeface="Times New Roman"/>
              </a:rPr>
              <a:t> </a:t>
            </a:r>
            <a:r>
              <a:rPr sz="1250" i="1" spc="-215" dirty="0">
                <a:latin typeface="Times New Roman"/>
                <a:cs typeface="Times New Roman"/>
              </a:rPr>
              <a:t>g</a:t>
            </a:r>
            <a:r>
              <a:rPr sz="1875" spc="-322" baseline="2222" dirty="0">
                <a:latin typeface="MT Extra"/>
                <a:cs typeface="MT Extra"/>
              </a:rPr>
              <a:t></a:t>
            </a:r>
            <a:r>
              <a:rPr sz="1875" spc="-322" baseline="2222" dirty="0">
                <a:latin typeface="Times New Roman"/>
                <a:cs typeface="Times New Roman"/>
              </a:rPr>
              <a:t>     </a:t>
            </a:r>
            <a:r>
              <a:rPr sz="1875" spc="-209" baseline="2222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(</a:t>
            </a:r>
            <a:r>
              <a:rPr sz="1250" spc="-160" dirty="0">
                <a:latin typeface="Times New Roman"/>
                <a:cs typeface="Times New Roman"/>
              </a:rPr>
              <a:t> </a:t>
            </a:r>
            <a:r>
              <a:rPr sz="1250" i="1" spc="10" dirty="0">
                <a:latin typeface="Times New Roman"/>
                <a:cs typeface="Times New Roman"/>
              </a:rPr>
              <a:t>A</a:t>
            </a:r>
            <a:r>
              <a:rPr sz="1250" i="1" spc="-204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</a:t>
            </a:r>
            <a:r>
              <a:rPr sz="1250" i="1" spc="15" dirty="0">
                <a:latin typeface="Times New Roman"/>
                <a:cs typeface="Times New Roman"/>
              </a:rPr>
              <a:t>x</a:t>
            </a:r>
            <a:r>
              <a:rPr sz="1250" i="1" spc="-11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/</a:t>
            </a:r>
            <a:r>
              <a:rPr sz="1250" spc="-11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2)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Symbol"/>
                <a:cs typeface="Symbol"/>
              </a:rPr>
              <a:t></a:t>
            </a:r>
            <a:r>
              <a:rPr sz="1250" spc="-5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0	</a:t>
            </a:r>
            <a:r>
              <a:rPr sz="1250" spc="10" dirty="0">
                <a:latin typeface="MT Extra"/>
                <a:cs typeface="MT Extra"/>
              </a:rPr>
              <a:t></a:t>
            </a:r>
            <a:r>
              <a:rPr sz="1250" spc="10" dirty="0">
                <a:latin typeface="Times New Roman"/>
                <a:cs typeface="Times New Roman"/>
              </a:rPr>
              <a:t>(5.10.</a:t>
            </a:r>
            <a:r>
              <a:rPr sz="1250" i="1" spc="10" dirty="0">
                <a:latin typeface="Times New Roman"/>
                <a:cs typeface="Times New Roman"/>
              </a:rPr>
              <a:t>b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19300" y="8448364"/>
            <a:ext cx="480059" cy="4826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1250" i="1" spc="-55" dirty="0">
                <a:latin typeface="Times New Roman"/>
                <a:cs typeface="Times New Roman"/>
              </a:rPr>
              <a:t>T</a:t>
            </a:r>
            <a:r>
              <a:rPr sz="1125" spc="-82" baseline="-22222" dirty="0">
                <a:latin typeface="Times New Roman"/>
                <a:cs typeface="Times New Roman"/>
              </a:rPr>
              <a:t>1 </a:t>
            </a:r>
            <a:r>
              <a:rPr sz="1250" spc="10" dirty="0">
                <a:latin typeface="Symbol"/>
                <a:cs typeface="Symbol"/>
              </a:rPr>
              <a:t></a:t>
            </a:r>
            <a:r>
              <a:rPr sz="1250" spc="-170" dirty="0">
                <a:latin typeface="Times New Roman"/>
                <a:cs typeface="Times New Roman"/>
              </a:rPr>
              <a:t> </a:t>
            </a:r>
            <a:r>
              <a:rPr sz="1250" i="1" spc="-20" dirty="0">
                <a:latin typeface="Times New Roman"/>
                <a:cs typeface="Times New Roman"/>
              </a:rPr>
              <a:t>T</a:t>
            </a:r>
            <a:r>
              <a:rPr sz="1125" spc="-30" baseline="-22222" dirty="0">
                <a:latin typeface="Times New Roman"/>
                <a:cs typeface="Times New Roman"/>
              </a:rPr>
              <a:t>0</a:t>
            </a:r>
            <a:endParaRPr sz="1125" baseline="-22222">
              <a:latin typeface="Times New Roman"/>
              <a:cs typeface="Times New Roman"/>
            </a:endParaRPr>
          </a:p>
          <a:p>
            <a:pPr marL="24130" algn="ctr">
              <a:lnSpc>
                <a:spcPct val="100000"/>
              </a:lnSpc>
              <a:spcBef>
                <a:spcPts val="300"/>
              </a:spcBef>
            </a:pPr>
            <a:r>
              <a:rPr sz="1250" spc="15" dirty="0">
                <a:latin typeface="Symbol"/>
                <a:cs typeface="Symbol"/>
              </a:rPr>
              <a:t></a:t>
            </a:r>
            <a:r>
              <a:rPr sz="1250" i="1" spc="15" dirty="0">
                <a:latin typeface="Times New Roman"/>
                <a:cs typeface="Times New Roman"/>
              </a:rPr>
              <a:t>x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91132" y="8586626"/>
            <a:ext cx="35941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20"/>
              </a:spcBef>
              <a:buFont typeface="Symbol"/>
              <a:buChar char=""/>
              <a:tabLst>
                <a:tab pos="132080" algn="l"/>
              </a:tabLst>
            </a:pPr>
            <a:r>
              <a:rPr sz="1250" i="1" spc="10" dirty="0">
                <a:latin typeface="Times New Roman"/>
                <a:cs typeface="Times New Roman"/>
              </a:rPr>
              <a:t>k</a:t>
            </a:r>
            <a:r>
              <a:rPr sz="1250" i="1" spc="-45" dirty="0">
                <a:latin typeface="Times New Roman"/>
                <a:cs typeface="Times New Roman"/>
              </a:rPr>
              <a:t> </a:t>
            </a:r>
            <a:r>
              <a:rPr sz="1250" i="1" spc="10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910328" y="3295903"/>
            <a:ext cx="1999487" cy="2197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830571" y="5496052"/>
            <a:ext cx="2056130" cy="6210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1150"/>
              </a:lnSpc>
              <a:spcBef>
                <a:spcPts val="185"/>
              </a:spcBef>
            </a:pPr>
            <a:r>
              <a:rPr sz="1000" b="1" i="1" dirty="0">
                <a:latin typeface="Times New Roman"/>
                <a:cs typeface="Times New Roman"/>
              </a:rPr>
              <a:t>Fig.(5.5) </a:t>
            </a:r>
            <a:r>
              <a:rPr sz="1000" b="1" i="1" spc="-5" dirty="0">
                <a:latin typeface="Times New Roman"/>
                <a:cs typeface="Times New Roman"/>
              </a:rPr>
              <a:t>Finite difference formulation  </a:t>
            </a:r>
            <a:r>
              <a:rPr sz="1000" b="1" i="1" dirty="0">
                <a:latin typeface="Times New Roman"/>
                <a:cs typeface="Times New Roman"/>
              </a:rPr>
              <a:t>of </a:t>
            </a:r>
            <a:r>
              <a:rPr sz="1000" b="1" i="1" spc="-5" dirty="0">
                <a:latin typeface="Times New Roman"/>
                <a:cs typeface="Times New Roman"/>
              </a:rPr>
              <a:t>specified temperature </a:t>
            </a:r>
            <a:r>
              <a:rPr sz="1000" b="1" i="1" dirty="0">
                <a:latin typeface="Times New Roman"/>
                <a:cs typeface="Times New Roman"/>
              </a:rPr>
              <a:t>boundary  conditions on </a:t>
            </a:r>
            <a:r>
              <a:rPr sz="1000" b="1" i="1" spc="-5" dirty="0">
                <a:latin typeface="Times New Roman"/>
                <a:cs typeface="Times New Roman"/>
              </a:rPr>
              <a:t>both</a:t>
            </a:r>
            <a:r>
              <a:rPr sz="1000" b="1" i="1" spc="-3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surfaces</a:t>
            </a:r>
            <a:endParaRPr sz="1000">
              <a:latin typeface="Times New Roman"/>
              <a:cs typeface="Times New Roman"/>
            </a:endParaRPr>
          </a:p>
          <a:p>
            <a:pPr marL="34290" algn="ctr">
              <a:lnSpc>
                <a:spcPts val="1150"/>
              </a:lnSpc>
            </a:pPr>
            <a:r>
              <a:rPr sz="1000" b="1" i="1" dirty="0">
                <a:latin typeface="Times New Roman"/>
                <a:cs typeface="Times New Roman"/>
              </a:rPr>
              <a:t>of a </a:t>
            </a:r>
            <a:r>
              <a:rPr sz="1000" b="1" i="1" spc="-5" dirty="0">
                <a:latin typeface="Times New Roman"/>
                <a:cs typeface="Times New Roman"/>
              </a:rPr>
              <a:t>plane</a:t>
            </a:r>
            <a:r>
              <a:rPr sz="1000" b="1" i="1" spc="-1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wall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742688" y="6191503"/>
            <a:ext cx="2249423" cy="2301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013452" y="8467852"/>
            <a:ext cx="1749425" cy="4749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7000"/>
              </a:lnSpc>
              <a:spcBef>
                <a:spcPts val="145"/>
              </a:spcBef>
            </a:pPr>
            <a:r>
              <a:rPr sz="1000" b="1" i="1" dirty="0">
                <a:latin typeface="Times New Roman"/>
                <a:cs typeface="Times New Roman"/>
              </a:rPr>
              <a:t>Fig.(5.6) </a:t>
            </a:r>
            <a:r>
              <a:rPr sz="1000" b="1" i="1" spc="-5" dirty="0">
                <a:latin typeface="Times New Roman"/>
                <a:cs typeface="Times New Roman"/>
              </a:rPr>
              <a:t>Schematic </a:t>
            </a:r>
            <a:r>
              <a:rPr sz="1000" b="1" i="1" dirty="0">
                <a:latin typeface="Times New Roman"/>
                <a:cs typeface="Times New Roman"/>
              </a:rPr>
              <a:t>for the </a:t>
            </a:r>
            <a:r>
              <a:rPr sz="1000" b="1" i="1" spc="-5" dirty="0">
                <a:latin typeface="Times New Roman"/>
                <a:cs typeface="Times New Roman"/>
              </a:rPr>
              <a:t>finite  difference formulation </a:t>
            </a:r>
            <a:r>
              <a:rPr sz="1000" b="1" i="1" dirty="0">
                <a:latin typeface="Times New Roman"/>
                <a:cs typeface="Times New Roman"/>
              </a:rPr>
              <a:t>of the </a:t>
            </a:r>
            <a:r>
              <a:rPr sz="1000" b="1" i="1" spc="-5" dirty="0">
                <a:latin typeface="Times New Roman"/>
                <a:cs typeface="Times New Roman"/>
              </a:rPr>
              <a:t>left  </a:t>
            </a:r>
            <a:r>
              <a:rPr sz="1000" b="1" i="1" dirty="0">
                <a:latin typeface="Times New Roman"/>
                <a:cs typeface="Times New Roman"/>
              </a:rPr>
              <a:t>boundary </a:t>
            </a:r>
            <a:r>
              <a:rPr sz="1000" b="1" i="1" spc="-5" dirty="0">
                <a:latin typeface="Times New Roman"/>
                <a:cs typeface="Times New Roman"/>
              </a:rPr>
              <a:t>node </a:t>
            </a:r>
            <a:r>
              <a:rPr sz="1000" b="1" i="1" dirty="0">
                <a:latin typeface="Times New Roman"/>
                <a:cs typeface="Times New Roman"/>
              </a:rPr>
              <a:t>of a </a:t>
            </a:r>
            <a:r>
              <a:rPr sz="1000" b="1" i="1" spc="-5" dirty="0">
                <a:latin typeface="Times New Roman"/>
                <a:cs typeface="Times New Roman"/>
              </a:rPr>
              <a:t>plane</a:t>
            </a:r>
            <a:r>
              <a:rPr sz="1000" b="1" i="1" spc="-2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wall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30936" y="9160256"/>
            <a:ext cx="6285230" cy="820419"/>
          </a:xfrm>
          <a:custGeom>
            <a:avLst/>
            <a:gdLst/>
            <a:ahLst/>
            <a:cxnLst/>
            <a:rect l="l" t="t" r="r" b="b"/>
            <a:pathLst>
              <a:path w="6285230" h="820420">
                <a:moveTo>
                  <a:pt x="6284975" y="0"/>
                </a:moveTo>
                <a:lnTo>
                  <a:pt x="0" y="0"/>
                </a:lnTo>
                <a:lnTo>
                  <a:pt x="0" y="819912"/>
                </a:lnTo>
                <a:lnTo>
                  <a:pt x="6284975" y="819912"/>
                </a:lnTo>
                <a:lnTo>
                  <a:pt x="6284975" y="0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18236" y="8839707"/>
            <a:ext cx="6316980" cy="5010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-25" dirty="0">
                <a:latin typeface="Times New Roman"/>
                <a:cs typeface="Times New Roman"/>
              </a:rPr>
              <a:t>it is </a:t>
            </a:r>
            <a:r>
              <a:rPr sz="1200" spc="-5" dirty="0">
                <a:latin typeface="Times New Roman"/>
                <a:cs typeface="Times New Roman"/>
              </a:rPr>
              <a:t>clear the boundary element </a:t>
            </a:r>
            <a:r>
              <a:rPr sz="1200" spc="-15" dirty="0">
                <a:latin typeface="Times New Roman"/>
                <a:cs typeface="Times New Roman"/>
              </a:rPr>
              <a:t>has </a:t>
            </a:r>
            <a:r>
              <a:rPr sz="1200" spc="-5" dirty="0">
                <a:latin typeface="Times New Roman"/>
                <a:cs typeface="Times New Roman"/>
              </a:rPr>
              <a:t>half thickness </a:t>
            </a:r>
            <a:r>
              <a:rPr sz="1200" b="1" i="1" spc="-5" dirty="0">
                <a:latin typeface="Times New Roman"/>
                <a:cs typeface="Times New Roman"/>
              </a:rPr>
              <a:t>=</a:t>
            </a:r>
            <a:r>
              <a:rPr sz="1200" b="1" i="1" spc="19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Δ</a:t>
            </a:r>
            <a:r>
              <a:rPr sz="1200" b="1" i="1" spc="-5" dirty="0">
                <a:latin typeface="Times New Roman"/>
                <a:cs typeface="Times New Roman"/>
              </a:rPr>
              <a:t>x/2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finite difference </a:t>
            </a:r>
            <a:r>
              <a:rPr sz="1200" dirty="0">
                <a:latin typeface="Times New Roman"/>
                <a:cs typeface="Times New Roman"/>
              </a:rPr>
              <a:t>form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various boundary conditions </a:t>
            </a:r>
            <a:r>
              <a:rPr sz="1200" spc="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obtained </a:t>
            </a:r>
            <a:r>
              <a:rPr sz="1200" spc="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Eq.(5.10.b)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95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80136" y="9305659"/>
            <a:ext cx="6390005" cy="5080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0800" marR="43180">
              <a:lnSpc>
                <a:spcPct val="120400"/>
              </a:lnSpc>
              <a:spcBef>
                <a:spcPts val="175"/>
              </a:spcBef>
            </a:pPr>
            <a:r>
              <a:rPr sz="1200" spc="-5" dirty="0">
                <a:latin typeface="Times New Roman"/>
                <a:cs typeface="Times New Roman"/>
              </a:rPr>
              <a:t>replacing </a:t>
            </a:r>
            <a:r>
              <a:rPr sz="2025" b="1" spc="-127" baseline="4115" dirty="0">
                <a:latin typeface="Times New Roman"/>
                <a:cs typeface="Times New Roman"/>
              </a:rPr>
              <a:t>(</a:t>
            </a:r>
            <a:r>
              <a:rPr sz="2025" b="1" i="1" spc="-127" baseline="4115" dirty="0">
                <a:latin typeface="Times New Roman"/>
                <a:cs typeface="Times New Roman"/>
              </a:rPr>
              <a:t>Q</a:t>
            </a:r>
            <a:r>
              <a:rPr sz="2025" spc="-127" baseline="20576" dirty="0">
                <a:latin typeface="MT Extra"/>
                <a:cs typeface="MT Extra"/>
              </a:rPr>
              <a:t></a:t>
            </a:r>
            <a:r>
              <a:rPr sz="1200" b="1" i="1" spc="-127" baseline="-17361" dirty="0">
                <a:latin typeface="Times New Roman"/>
                <a:cs typeface="Times New Roman"/>
              </a:rPr>
              <a:t>left </a:t>
            </a:r>
            <a:r>
              <a:rPr sz="1200" b="1" i="1" spc="-30" baseline="-17361" dirty="0">
                <a:latin typeface="Times New Roman"/>
                <a:cs typeface="Times New Roman"/>
              </a:rPr>
              <a:t>surface</a:t>
            </a:r>
            <a:r>
              <a:rPr sz="2025" b="1" spc="-30" baseline="4115" dirty="0">
                <a:latin typeface="Times New Roman"/>
                <a:cs typeface="Times New Roman"/>
              </a:rPr>
              <a:t>) </a:t>
            </a:r>
            <a:r>
              <a:rPr sz="1200" spc="-5" dirty="0">
                <a:latin typeface="Times New Roman"/>
                <a:cs typeface="Times New Roman"/>
              </a:rPr>
              <a:t>by a suitable expression. Next </a:t>
            </a:r>
            <a:r>
              <a:rPr sz="1200" spc="-10" dirty="0">
                <a:latin typeface="Times New Roman"/>
                <a:cs typeface="Times New Roman"/>
              </a:rPr>
              <a:t>this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done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various boundary conditions at the  </a:t>
            </a:r>
            <a:r>
              <a:rPr sz="1200" spc="-15" dirty="0">
                <a:latin typeface="Times New Roman"/>
                <a:cs typeface="Times New Roman"/>
              </a:rPr>
              <a:t>left </a:t>
            </a:r>
            <a:r>
              <a:rPr sz="1200" spc="-10" dirty="0">
                <a:latin typeface="Times New Roman"/>
                <a:cs typeface="Times New Roman"/>
              </a:rPr>
              <a:t>boundary, </a:t>
            </a: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follow;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1791" y="692912"/>
            <a:ext cx="6303645" cy="5742940"/>
            <a:chOff x="621791" y="692912"/>
            <a:chExt cx="6303645" cy="5742940"/>
          </a:xfrm>
        </p:grpSpPr>
        <p:sp>
          <p:nvSpPr>
            <p:cNvPr id="5" name="object 5"/>
            <p:cNvSpPr/>
            <p:nvPr/>
          </p:nvSpPr>
          <p:spPr>
            <a:xfrm>
              <a:off x="621792" y="692911"/>
              <a:ext cx="6303645" cy="58419"/>
            </a:xfrm>
            <a:custGeom>
              <a:avLst/>
              <a:gdLst/>
              <a:ahLst/>
              <a:cxnLst/>
              <a:rect l="l" t="t" r="r" b="b"/>
              <a:pathLst>
                <a:path w="6303645" h="58420">
                  <a:moveTo>
                    <a:pt x="6303264" y="45720"/>
                  </a:moveTo>
                  <a:lnTo>
                    <a:pt x="0" y="45720"/>
                  </a:lnTo>
                  <a:lnTo>
                    <a:pt x="0" y="57912"/>
                  </a:lnTo>
                  <a:lnTo>
                    <a:pt x="6303264" y="57912"/>
                  </a:lnTo>
                  <a:lnTo>
                    <a:pt x="6303264" y="45720"/>
                  </a:lnTo>
                  <a:close/>
                </a:path>
                <a:path w="6303645" h="58420">
                  <a:moveTo>
                    <a:pt x="6303264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6303264" y="33528"/>
                  </a:lnTo>
                  <a:lnTo>
                    <a:pt x="6303264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0935" y="784352"/>
              <a:ext cx="6285230" cy="5651500"/>
            </a:xfrm>
            <a:custGeom>
              <a:avLst/>
              <a:gdLst/>
              <a:ahLst/>
              <a:cxnLst/>
              <a:rect l="l" t="t" r="r" b="b"/>
              <a:pathLst>
                <a:path w="6285230" h="5651500">
                  <a:moveTo>
                    <a:pt x="6284975" y="0"/>
                  </a:moveTo>
                  <a:lnTo>
                    <a:pt x="0" y="0"/>
                  </a:lnTo>
                  <a:lnTo>
                    <a:pt x="0" y="5650992"/>
                  </a:lnTo>
                  <a:lnTo>
                    <a:pt x="6284975" y="5650992"/>
                  </a:lnTo>
                  <a:lnTo>
                    <a:pt x="6284975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8" name="object 8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02755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102755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1192" y="10254932"/>
              <a:ext cx="6254115" cy="133350"/>
            </a:xfrm>
            <a:custGeom>
              <a:avLst/>
              <a:gdLst/>
              <a:ahLst/>
              <a:cxnLst/>
              <a:rect l="l" t="t" r="r" b="b"/>
              <a:pathLst>
                <a:path w="6254115" h="133350">
                  <a:moveTo>
                    <a:pt x="6254115" y="0"/>
                  </a:moveTo>
                  <a:lnTo>
                    <a:pt x="0" y="0"/>
                  </a:lnTo>
                  <a:lnTo>
                    <a:pt x="0" y="132803"/>
                  </a:lnTo>
                  <a:lnTo>
                    <a:pt x="6254115" y="132803"/>
                  </a:lnTo>
                  <a:lnTo>
                    <a:pt x="6254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8236" y="759459"/>
            <a:ext cx="2816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Times New Roman"/>
                <a:cs typeface="Times New Roman"/>
              </a:rPr>
              <a:t>I- </a:t>
            </a:r>
            <a:r>
              <a:rPr sz="1200" b="1" i="1" spc="-5" dirty="0">
                <a:latin typeface="Times New Roman"/>
                <a:cs typeface="Times New Roman"/>
              </a:rPr>
              <a:t>Specified Heat Flux Boundary</a:t>
            </a:r>
            <a:r>
              <a:rPr sz="1200" b="1" i="1" spc="5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Condition: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23085" y="1176782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151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88211" y="1151472"/>
            <a:ext cx="142367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2710" algn="l"/>
              </a:tabLst>
            </a:pPr>
            <a:r>
              <a:rPr sz="750" dirty="0">
                <a:latin typeface="Times New Roman"/>
                <a:cs typeface="Times New Roman"/>
              </a:rPr>
              <a:t>0	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25315" y="1040466"/>
            <a:ext cx="73279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10" dirty="0">
                <a:latin typeface="MT Extra"/>
                <a:cs typeface="MT Extra"/>
              </a:rPr>
              <a:t></a:t>
            </a:r>
            <a:r>
              <a:rPr sz="1300" spc="10" dirty="0">
                <a:latin typeface="Times New Roman"/>
                <a:cs typeface="Times New Roman"/>
              </a:rPr>
              <a:t>(5.11.</a:t>
            </a:r>
            <a:r>
              <a:rPr sz="1300" i="1" spc="10" dirty="0">
                <a:latin typeface="Times New Roman"/>
                <a:cs typeface="Times New Roman"/>
              </a:rPr>
              <a:t>a</a:t>
            </a:r>
            <a:r>
              <a:rPr sz="1300" spc="10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0211" y="1168482"/>
            <a:ext cx="19939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-10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4419" y="1040466"/>
            <a:ext cx="246888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00" i="1" spc="-235" dirty="0">
                <a:latin typeface="Times New Roman"/>
                <a:cs typeface="Times New Roman"/>
              </a:rPr>
              <a:t>q</a:t>
            </a:r>
            <a:r>
              <a:rPr sz="1950" spc="-352" baseline="2136" dirty="0">
                <a:latin typeface="MT Extra"/>
                <a:cs typeface="MT Extra"/>
              </a:rPr>
              <a:t></a:t>
            </a:r>
            <a:r>
              <a:rPr sz="1950" spc="-352" baseline="2136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A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k </a:t>
            </a:r>
            <a:r>
              <a:rPr sz="1300" i="1" spc="-10" dirty="0">
                <a:latin typeface="Times New Roman"/>
                <a:cs typeface="Times New Roman"/>
              </a:rPr>
              <a:t>A </a:t>
            </a:r>
            <a:r>
              <a:rPr sz="1950" i="1" spc="-75" baseline="34188" dirty="0">
                <a:latin typeface="Times New Roman"/>
                <a:cs typeface="Times New Roman"/>
              </a:rPr>
              <a:t>T</a:t>
            </a:r>
            <a:r>
              <a:rPr sz="1125" spc="-75" baseline="37037" dirty="0">
                <a:latin typeface="Times New Roman"/>
                <a:cs typeface="Times New Roman"/>
              </a:rPr>
              <a:t>1 </a:t>
            </a:r>
            <a:r>
              <a:rPr sz="1950" spc="-7" baseline="34188" dirty="0">
                <a:latin typeface="Symbol"/>
                <a:cs typeface="Symbol"/>
              </a:rPr>
              <a:t></a:t>
            </a:r>
            <a:r>
              <a:rPr sz="1950" spc="-7" baseline="34188" dirty="0">
                <a:latin typeface="Times New Roman"/>
                <a:cs typeface="Times New Roman"/>
              </a:rPr>
              <a:t> </a:t>
            </a:r>
            <a:r>
              <a:rPr sz="1950" i="1" spc="-44" baseline="34188" dirty="0">
                <a:latin typeface="Times New Roman"/>
                <a:cs typeface="Times New Roman"/>
              </a:rPr>
              <a:t>T</a:t>
            </a:r>
            <a:r>
              <a:rPr sz="1125" spc="-44" baseline="37037" dirty="0">
                <a:latin typeface="Times New Roman"/>
                <a:cs typeface="Times New Roman"/>
              </a:rPr>
              <a:t>0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235" dirty="0">
                <a:latin typeface="Times New Roman"/>
                <a:cs typeface="Times New Roman"/>
              </a:rPr>
              <a:t>g</a:t>
            </a:r>
            <a:r>
              <a:rPr sz="1950" spc="-352" baseline="2136" dirty="0">
                <a:latin typeface="MT Extra"/>
                <a:cs typeface="MT Extra"/>
              </a:rPr>
              <a:t></a:t>
            </a:r>
            <a:r>
              <a:rPr sz="1950" spc="-352" baseline="2136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( </a:t>
            </a:r>
            <a:r>
              <a:rPr sz="1300" i="1" spc="-10" dirty="0">
                <a:latin typeface="Times New Roman"/>
                <a:cs typeface="Times New Roman"/>
              </a:rPr>
              <a:t>A </a:t>
            </a:r>
            <a:r>
              <a:rPr sz="1300" spc="5" dirty="0">
                <a:latin typeface="Symbol"/>
                <a:cs typeface="Symbol"/>
              </a:rPr>
              <a:t></a:t>
            </a:r>
            <a:r>
              <a:rPr sz="1300" i="1" spc="5" dirty="0">
                <a:latin typeface="Times New Roman"/>
                <a:cs typeface="Times New Roman"/>
              </a:rPr>
              <a:t>x </a:t>
            </a:r>
            <a:r>
              <a:rPr sz="1300" spc="-5" dirty="0">
                <a:latin typeface="Times New Roman"/>
                <a:cs typeface="Times New Roman"/>
              </a:rPr>
              <a:t>/ </a:t>
            </a:r>
            <a:r>
              <a:rPr sz="1300" spc="5" dirty="0">
                <a:latin typeface="Times New Roman"/>
                <a:cs typeface="Times New Roman"/>
              </a:rPr>
              <a:t>2)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-5" dirty="0">
                <a:latin typeface="Times New Roman"/>
                <a:cs typeface="Times New Roman"/>
              </a:rPr>
              <a:t> 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2836" y="1383283"/>
            <a:ext cx="276225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200" i="1" spc="-5" dirty="0">
                <a:latin typeface="Times New Roman"/>
                <a:cs typeface="Times New Roman"/>
              </a:rPr>
              <a:t>Special case: </a:t>
            </a:r>
            <a:r>
              <a:rPr sz="1200" b="1" spc="-10" dirty="0">
                <a:latin typeface="Times New Roman"/>
                <a:cs typeface="Times New Roman"/>
              </a:rPr>
              <a:t>Insulated </a:t>
            </a:r>
            <a:r>
              <a:rPr sz="1200" b="1" spc="-5" dirty="0">
                <a:latin typeface="Times New Roman"/>
                <a:cs typeface="Times New Roman"/>
              </a:rPr>
              <a:t>Boundary </a:t>
            </a:r>
            <a:r>
              <a:rPr sz="2025" b="1" spc="-202" baseline="4115" dirty="0">
                <a:latin typeface="Times New Roman"/>
                <a:cs typeface="Times New Roman"/>
              </a:rPr>
              <a:t>(</a:t>
            </a:r>
            <a:r>
              <a:rPr sz="2025" b="1" i="1" spc="-202" baseline="4115" dirty="0">
                <a:latin typeface="Times New Roman"/>
                <a:cs typeface="Times New Roman"/>
              </a:rPr>
              <a:t>q</a:t>
            </a:r>
            <a:r>
              <a:rPr sz="2025" spc="-202" baseline="6172" dirty="0">
                <a:latin typeface="MT Extra"/>
                <a:cs typeface="MT Extra"/>
              </a:rPr>
              <a:t></a:t>
            </a:r>
            <a:r>
              <a:rPr sz="1200" spc="-202" baseline="-17361" dirty="0">
                <a:latin typeface="Times New Roman"/>
                <a:cs typeface="Times New Roman"/>
              </a:rPr>
              <a:t>0 </a:t>
            </a:r>
            <a:r>
              <a:rPr sz="2025" spc="15" baseline="4115" dirty="0">
                <a:latin typeface="Symbol"/>
                <a:cs typeface="Symbol"/>
              </a:rPr>
              <a:t></a:t>
            </a:r>
            <a:r>
              <a:rPr sz="2025" spc="-412" baseline="4115" dirty="0">
                <a:latin typeface="Times New Roman"/>
                <a:cs typeface="Times New Roman"/>
              </a:rPr>
              <a:t> </a:t>
            </a:r>
            <a:r>
              <a:rPr sz="2025" spc="-52" baseline="4115" dirty="0">
                <a:latin typeface="Times New Roman"/>
                <a:cs typeface="Times New Roman"/>
              </a:rPr>
              <a:t>0</a:t>
            </a:r>
            <a:r>
              <a:rPr sz="2025" b="1" spc="-52" baseline="4115" dirty="0">
                <a:latin typeface="Times New Roman"/>
                <a:cs typeface="Times New Roman"/>
              </a:rPr>
              <a:t>)</a:t>
            </a:r>
            <a:endParaRPr sz="2025" baseline="4115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67218" y="1865629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452818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81276" y="1840320"/>
            <a:ext cx="7366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68115" y="1729314"/>
            <a:ext cx="72644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5" dirty="0">
                <a:latin typeface="MT Extra"/>
                <a:cs typeface="MT Extra"/>
              </a:rPr>
              <a:t></a:t>
            </a:r>
            <a:r>
              <a:rPr sz="1300" spc="5" dirty="0">
                <a:latin typeface="Times New Roman"/>
                <a:cs typeface="Times New Roman"/>
              </a:rPr>
              <a:t>(5.11.</a:t>
            </a:r>
            <a:r>
              <a:rPr sz="1300" i="1" spc="5" dirty="0">
                <a:latin typeface="Times New Roman"/>
                <a:cs typeface="Times New Roman"/>
              </a:rPr>
              <a:t>b</a:t>
            </a:r>
            <a:r>
              <a:rPr sz="1300" spc="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49627" y="1729314"/>
            <a:ext cx="121094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235" dirty="0">
                <a:latin typeface="Times New Roman"/>
                <a:cs typeface="Times New Roman"/>
              </a:rPr>
              <a:t>g</a:t>
            </a:r>
            <a:r>
              <a:rPr sz="1950" spc="-352" baseline="2136" dirty="0">
                <a:latin typeface="MT Extra"/>
                <a:cs typeface="MT Extra"/>
              </a:rPr>
              <a:t></a:t>
            </a:r>
            <a:r>
              <a:rPr sz="1950" spc="-352" baseline="2136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( </a:t>
            </a:r>
            <a:r>
              <a:rPr sz="1300" i="1" spc="-10" dirty="0">
                <a:latin typeface="Times New Roman"/>
                <a:cs typeface="Times New Roman"/>
              </a:rPr>
              <a:t>A </a:t>
            </a:r>
            <a:r>
              <a:rPr sz="1300" spc="-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 </a:t>
            </a:r>
            <a:r>
              <a:rPr sz="1300" spc="-5" dirty="0">
                <a:latin typeface="Times New Roman"/>
                <a:cs typeface="Times New Roman"/>
              </a:rPr>
              <a:t>/ </a:t>
            </a:r>
            <a:r>
              <a:rPr sz="1300" spc="5" dirty="0">
                <a:latin typeface="Times New Roman"/>
                <a:cs typeface="Times New Roman"/>
              </a:rPr>
              <a:t>2)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-5" dirty="0">
                <a:latin typeface="Times New Roman"/>
                <a:cs typeface="Times New Roman"/>
              </a:rPr>
              <a:t> 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93011" y="1857330"/>
            <a:ext cx="20193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1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4419" y="1625682"/>
            <a:ext cx="75501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50" i="1" spc="-7" baseline="-34188" dirty="0">
                <a:latin typeface="Times New Roman"/>
                <a:cs typeface="Times New Roman"/>
              </a:rPr>
              <a:t>k </a:t>
            </a:r>
            <a:r>
              <a:rPr sz="1950" i="1" spc="-15" baseline="-34188" dirty="0">
                <a:latin typeface="Times New Roman"/>
                <a:cs typeface="Times New Roman"/>
              </a:rPr>
              <a:t>A </a:t>
            </a:r>
            <a:r>
              <a:rPr sz="1300" i="1" spc="-65" dirty="0">
                <a:latin typeface="Times New Roman"/>
                <a:cs typeface="Times New Roman"/>
              </a:rPr>
              <a:t>T</a:t>
            </a:r>
            <a:r>
              <a:rPr sz="1125" spc="-97" baseline="-22222" dirty="0">
                <a:latin typeface="Times New Roman"/>
                <a:cs typeface="Times New Roman"/>
              </a:rPr>
              <a:t>1 </a:t>
            </a:r>
            <a:r>
              <a:rPr sz="1300" spc="-5" dirty="0">
                <a:latin typeface="Symbol"/>
                <a:cs typeface="Symbol"/>
              </a:rPr>
              <a:t></a:t>
            </a:r>
            <a:r>
              <a:rPr sz="1300" spc="-160" dirty="0">
                <a:latin typeface="Times New Roman"/>
                <a:cs typeface="Times New Roman"/>
              </a:rPr>
              <a:t> </a:t>
            </a:r>
            <a:r>
              <a:rPr sz="1300" i="1" spc="-30" dirty="0">
                <a:latin typeface="Times New Roman"/>
                <a:cs typeface="Times New Roman"/>
              </a:rPr>
              <a:t>T</a:t>
            </a:r>
            <a:r>
              <a:rPr sz="1125" spc="-44" baseline="-22222" dirty="0">
                <a:latin typeface="Times New Roman"/>
                <a:cs typeface="Times New Roman"/>
              </a:rPr>
              <a:t>0</a:t>
            </a:r>
            <a:endParaRPr sz="1125" baseline="-22222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8236" y="2045716"/>
            <a:ext cx="2326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Times New Roman"/>
                <a:cs typeface="Times New Roman"/>
              </a:rPr>
              <a:t>II- </a:t>
            </a:r>
            <a:r>
              <a:rPr sz="1200" b="1" i="1" spc="-5" dirty="0">
                <a:latin typeface="Times New Roman"/>
                <a:cs typeface="Times New Roman"/>
              </a:rPr>
              <a:t>Convection Boundary</a:t>
            </a:r>
            <a:r>
              <a:rPr sz="1200" b="1" i="1" spc="3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Condition: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47150" y="2463038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961" y="0"/>
                </a:lnTo>
              </a:path>
            </a:pathLst>
          </a:custGeom>
          <a:ln w="69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446523" y="2326722"/>
            <a:ext cx="72326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10" dirty="0">
                <a:latin typeface="MT Extra"/>
                <a:cs typeface="MT Extra"/>
              </a:rPr>
              <a:t></a:t>
            </a:r>
            <a:r>
              <a:rPr sz="1300" spc="10" dirty="0">
                <a:latin typeface="Times New Roman"/>
                <a:cs typeface="Times New Roman"/>
              </a:rPr>
              <a:t>(5.11.</a:t>
            </a:r>
            <a:r>
              <a:rPr sz="1300" i="1" spc="10" dirty="0">
                <a:latin typeface="Times New Roman"/>
                <a:cs typeface="Times New Roman"/>
              </a:rPr>
              <a:t>c</a:t>
            </a:r>
            <a:r>
              <a:rPr sz="1300" spc="10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74467" y="2454738"/>
            <a:ext cx="19939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-10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4419" y="2326722"/>
            <a:ext cx="299339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00" i="1" spc="-5" dirty="0">
                <a:latin typeface="Times New Roman"/>
                <a:cs typeface="Times New Roman"/>
              </a:rPr>
              <a:t>h </a:t>
            </a:r>
            <a:r>
              <a:rPr sz="1300" i="1" spc="-25" dirty="0">
                <a:latin typeface="Times New Roman"/>
                <a:cs typeface="Times New Roman"/>
              </a:rPr>
              <a:t>A</a:t>
            </a:r>
            <a:r>
              <a:rPr sz="1300" spc="-25" dirty="0">
                <a:latin typeface="Times New Roman"/>
                <a:cs typeface="Times New Roman"/>
              </a:rPr>
              <a:t>(</a:t>
            </a:r>
            <a:r>
              <a:rPr sz="1300" i="1" spc="-25" dirty="0">
                <a:latin typeface="Times New Roman"/>
                <a:cs typeface="Times New Roman"/>
              </a:rPr>
              <a:t>T </a:t>
            </a:r>
            <a:r>
              <a:rPr sz="1300" spc="-5" dirty="0">
                <a:latin typeface="Symbol"/>
                <a:cs typeface="Symbol"/>
              </a:rPr>
              <a:t>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T </a:t>
            </a:r>
            <a:r>
              <a:rPr sz="1300" spc="-5" dirty="0">
                <a:latin typeface="Times New Roman"/>
                <a:cs typeface="Times New Roman"/>
              </a:rPr>
              <a:t>)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k </a:t>
            </a:r>
            <a:r>
              <a:rPr sz="1300" i="1" spc="-10" dirty="0">
                <a:latin typeface="Times New Roman"/>
                <a:cs typeface="Times New Roman"/>
              </a:rPr>
              <a:t>A </a:t>
            </a:r>
            <a:r>
              <a:rPr sz="1950" i="1" spc="-75" baseline="34188" dirty="0">
                <a:latin typeface="Times New Roman"/>
                <a:cs typeface="Times New Roman"/>
              </a:rPr>
              <a:t>T</a:t>
            </a:r>
            <a:r>
              <a:rPr sz="1125" spc="-75" baseline="37037" dirty="0">
                <a:latin typeface="Times New Roman"/>
                <a:cs typeface="Times New Roman"/>
              </a:rPr>
              <a:t>1 </a:t>
            </a:r>
            <a:r>
              <a:rPr sz="1950" spc="-7" baseline="34188" dirty="0">
                <a:latin typeface="Symbol"/>
                <a:cs typeface="Symbol"/>
              </a:rPr>
              <a:t></a:t>
            </a:r>
            <a:r>
              <a:rPr sz="1950" spc="-7" baseline="34188" dirty="0">
                <a:latin typeface="Times New Roman"/>
                <a:cs typeface="Times New Roman"/>
              </a:rPr>
              <a:t> </a:t>
            </a:r>
            <a:r>
              <a:rPr sz="1950" i="1" spc="-44" baseline="34188" dirty="0">
                <a:latin typeface="Times New Roman"/>
                <a:cs typeface="Times New Roman"/>
              </a:rPr>
              <a:t>T</a:t>
            </a:r>
            <a:r>
              <a:rPr sz="1125" spc="-44" baseline="37037" dirty="0">
                <a:latin typeface="Times New Roman"/>
                <a:cs typeface="Times New Roman"/>
              </a:rPr>
              <a:t>0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235" dirty="0">
                <a:latin typeface="Times New Roman"/>
                <a:cs typeface="Times New Roman"/>
              </a:rPr>
              <a:t>g</a:t>
            </a:r>
            <a:r>
              <a:rPr sz="1950" spc="-352" baseline="2136" dirty="0">
                <a:latin typeface="MT Extra"/>
                <a:cs typeface="MT Extra"/>
              </a:rPr>
              <a:t></a:t>
            </a:r>
            <a:r>
              <a:rPr sz="1950" spc="-217" baseline="2136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( </a:t>
            </a:r>
            <a:r>
              <a:rPr sz="1300" i="1" spc="-10" dirty="0">
                <a:latin typeface="Times New Roman"/>
                <a:cs typeface="Times New Roman"/>
              </a:rPr>
              <a:t>A </a:t>
            </a:r>
            <a:r>
              <a:rPr sz="1300" spc="5" dirty="0">
                <a:latin typeface="Symbol"/>
                <a:cs typeface="Symbol"/>
              </a:rPr>
              <a:t></a:t>
            </a:r>
            <a:r>
              <a:rPr sz="1300" i="1" spc="5" dirty="0">
                <a:latin typeface="Times New Roman"/>
                <a:cs typeface="Times New Roman"/>
              </a:rPr>
              <a:t>x </a:t>
            </a:r>
            <a:r>
              <a:rPr sz="1300" spc="-5" dirty="0">
                <a:latin typeface="Times New Roman"/>
                <a:cs typeface="Times New Roman"/>
              </a:rPr>
              <a:t>/ 2)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-1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62532" y="2437727"/>
            <a:ext cx="167386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630" algn="l"/>
                <a:tab pos="1612265" algn="l"/>
              </a:tabLst>
            </a:pPr>
            <a:r>
              <a:rPr sz="750" dirty="0">
                <a:latin typeface="Symbol"/>
                <a:cs typeface="Symbol"/>
              </a:rPr>
              <a:t></a:t>
            </a:r>
            <a:r>
              <a:rPr sz="750" dirty="0">
                <a:latin typeface="Times New Roman"/>
                <a:cs typeface="Times New Roman"/>
              </a:rPr>
              <a:t>	0	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8236" y="2646171"/>
            <a:ext cx="2292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Times New Roman"/>
                <a:cs typeface="Times New Roman"/>
              </a:rPr>
              <a:t>III- </a:t>
            </a:r>
            <a:r>
              <a:rPr sz="1200" b="1" i="1" spc="-5" dirty="0">
                <a:latin typeface="Times New Roman"/>
                <a:cs typeface="Times New Roman"/>
              </a:rPr>
              <a:t>Radiation Boundary</a:t>
            </a:r>
            <a:r>
              <a:rPr sz="1200" b="1" i="1" spc="4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Condition: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26995" y="3063494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771" y="0"/>
                </a:lnTo>
              </a:path>
            </a:pathLst>
          </a:custGeom>
          <a:ln w="69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605788" y="3038184"/>
            <a:ext cx="180784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1746885" algn="l"/>
              </a:tabLst>
            </a:pPr>
            <a:r>
              <a:rPr sz="750" i="1" spc="-5" dirty="0">
                <a:latin typeface="Times New Roman"/>
                <a:cs typeface="Times New Roman"/>
              </a:rPr>
              <a:t>s</a:t>
            </a:r>
            <a:r>
              <a:rPr sz="750" i="1" spc="5" dirty="0">
                <a:latin typeface="Times New Roman"/>
                <a:cs typeface="Times New Roman"/>
              </a:rPr>
              <a:t>u</a:t>
            </a:r>
            <a:r>
              <a:rPr sz="750" i="1" spc="-5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r	</a:t>
            </a:r>
            <a:r>
              <a:rPr sz="750" dirty="0">
                <a:latin typeface="Times New Roman"/>
                <a:cs typeface="Times New Roman"/>
              </a:rPr>
              <a:t>0	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51835" y="3055194"/>
            <a:ext cx="20193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1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49527" y="2921393"/>
            <a:ext cx="445071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794385" algn="l"/>
                <a:tab pos="3689985" algn="l"/>
              </a:tabLst>
            </a:pPr>
            <a:r>
              <a:rPr sz="1300" i="1" spc="-525" dirty="0">
                <a:latin typeface="Verdana"/>
                <a:cs typeface="Verdana"/>
              </a:rPr>
              <a:t></a:t>
            </a:r>
            <a:r>
              <a:rPr sz="1300" i="1" spc="-85" dirty="0">
                <a:latin typeface="Verdana"/>
                <a:cs typeface="Verdana"/>
              </a:rPr>
              <a:t> </a:t>
            </a:r>
            <a:r>
              <a:rPr sz="1300" i="1" spc="-735" dirty="0">
                <a:latin typeface="Verdana"/>
                <a:cs typeface="Verdana"/>
              </a:rPr>
              <a:t></a:t>
            </a:r>
            <a:r>
              <a:rPr sz="1300" i="1" spc="35" dirty="0">
                <a:latin typeface="Verdana"/>
                <a:cs typeface="Verdana"/>
              </a:rPr>
              <a:t> </a:t>
            </a:r>
            <a:r>
              <a:rPr sz="1300" i="1" spc="-25" dirty="0">
                <a:latin typeface="Times New Roman"/>
                <a:cs typeface="Times New Roman"/>
              </a:rPr>
              <a:t>A</a:t>
            </a:r>
            <a:r>
              <a:rPr sz="1300" spc="-25" dirty="0">
                <a:latin typeface="Times New Roman"/>
                <a:cs typeface="Times New Roman"/>
              </a:rPr>
              <a:t>(</a:t>
            </a:r>
            <a:r>
              <a:rPr sz="1300" i="1" spc="-25" dirty="0">
                <a:latin typeface="Times New Roman"/>
                <a:cs typeface="Times New Roman"/>
              </a:rPr>
              <a:t>T</a:t>
            </a:r>
            <a:r>
              <a:rPr sz="1300" i="1" spc="-85" dirty="0">
                <a:latin typeface="Times New Roman"/>
                <a:cs typeface="Times New Roman"/>
              </a:rPr>
              <a:t> </a:t>
            </a:r>
            <a:r>
              <a:rPr sz="1125" baseline="44444" dirty="0">
                <a:latin typeface="Times New Roman"/>
                <a:cs typeface="Times New Roman"/>
              </a:rPr>
              <a:t>4	</a:t>
            </a:r>
            <a:r>
              <a:rPr sz="1300" spc="-5" dirty="0">
                <a:latin typeface="Symbol"/>
                <a:cs typeface="Symbol"/>
              </a:rPr>
              <a:t></a:t>
            </a:r>
            <a:r>
              <a:rPr sz="1300" spc="-120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T</a:t>
            </a:r>
            <a:r>
              <a:rPr sz="1300" i="1" spc="-60" dirty="0">
                <a:latin typeface="Times New Roman"/>
                <a:cs typeface="Times New Roman"/>
              </a:rPr>
              <a:t> </a:t>
            </a:r>
            <a:r>
              <a:rPr sz="1125" baseline="44444" dirty="0">
                <a:latin typeface="Times New Roman"/>
                <a:cs typeface="Times New Roman"/>
              </a:rPr>
              <a:t>4</a:t>
            </a:r>
            <a:r>
              <a:rPr sz="1125" spc="-60" baseline="44444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k</a:t>
            </a:r>
            <a:r>
              <a:rPr sz="1300" i="1" spc="85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A</a:t>
            </a:r>
            <a:r>
              <a:rPr sz="1300" i="1" spc="-110" dirty="0">
                <a:latin typeface="Times New Roman"/>
                <a:cs typeface="Times New Roman"/>
              </a:rPr>
              <a:t> </a:t>
            </a:r>
            <a:r>
              <a:rPr sz="1950" i="1" spc="-75" baseline="34188" dirty="0">
                <a:latin typeface="Times New Roman"/>
                <a:cs typeface="Times New Roman"/>
              </a:rPr>
              <a:t>T</a:t>
            </a:r>
            <a:r>
              <a:rPr sz="1125" spc="-75" baseline="37037" dirty="0">
                <a:latin typeface="Times New Roman"/>
                <a:cs typeface="Times New Roman"/>
              </a:rPr>
              <a:t>1 </a:t>
            </a:r>
            <a:r>
              <a:rPr sz="1125" spc="67" baseline="37037" dirty="0">
                <a:latin typeface="Times New Roman"/>
                <a:cs typeface="Times New Roman"/>
              </a:rPr>
              <a:t> </a:t>
            </a:r>
            <a:r>
              <a:rPr sz="1950" spc="-7" baseline="34188" dirty="0">
                <a:latin typeface="Symbol"/>
                <a:cs typeface="Symbol"/>
              </a:rPr>
              <a:t></a:t>
            </a:r>
            <a:r>
              <a:rPr sz="1950" spc="-187" baseline="34188" dirty="0">
                <a:latin typeface="Times New Roman"/>
                <a:cs typeface="Times New Roman"/>
              </a:rPr>
              <a:t> </a:t>
            </a:r>
            <a:r>
              <a:rPr sz="1950" i="1" spc="-22" baseline="34188" dirty="0">
                <a:latin typeface="Times New Roman"/>
                <a:cs typeface="Times New Roman"/>
              </a:rPr>
              <a:t>T</a:t>
            </a:r>
            <a:r>
              <a:rPr sz="1125" spc="-22" baseline="37037" dirty="0">
                <a:latin typeface="Times New Roman"/>
                <a:cs typeface="Times New Roman"/>
              </a:rPr>
              <a:t>0  </a:t>
            </a:r>
            <a:r>
              <a:rPr sz="1125" baseline="37037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i="1" spc="-245" dirty="0">
                <a:latin typeface="Times New Roman"/>
                <a:cs typeface="Times New Roman"/>
              </a:rPr>
              <a:t>g</a:t>
            </a:r>
            <a:r>
              <a:rPr sz="1950" spc="-367" baseline="2136" dirty="0">
                <a:latin typeface="MT Extra"/>
                <a:cs typeface="MT Extra"/>
              </a:rPr>
              <a:t></a:t>
            </a:r>
            <a:r>
              <a:rPr sz="1950" spc="-367" baseline="2136" dirty="0">
                <a:latin typeface="Times New Roman"/>
                <a:cs typeface="Times New Roman"/>
              </a:rPr>
              <a:t>       </a:t>
            </a:r>
            <a:r>
              <a:rPr sz="1950" spc="-322" baseline="2136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(</a:t>
            </a:r>
            <a:r>
              <a:rPr sz="1300" spc="-180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A</a:t>
            </a:r>
            <a:r>
              <a:rPr sz="1300" i="1" spc="-12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r>
              <a:rPr sz="1300" i="1" spc="-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/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2)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0	</a:t>
            </a:r>
            <a:r>
              <a:rPr sz="1300" spc="10" dirty="0">
                <a:latin typeface="MT Extra"/>
                <a:cs typeface="MT Extra"/>
              </a:rPr>
              <a:t></a:t>
            </a:r>
            <a:r>
              <a:rPr sz="1300" spc="10" dirty="0">
                <a:latin typeface="Times New Roman"/>
                <a:cs typeface="Times New Roman"/>
              </a:rPr>
              <a:t>(5.11.</a:t>
            </a:r>
            <a:r>
              <a:rPr sz="1300" i="1" spc="10" dirty="0">
                <a:latin typeface="Times New Roman"/>
                <a:cs typeface="Times New Roman"/>
              </a:rPr>
              <a:t>d</a:t>
            </a:r>
            <a:r>
              <a:rPr sz="1300" i="1" spc="-18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8236" y="3243580"/>
            <a:ext cx="5303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Times New Roman"/>
                <a:cs typeface="Times New Roman"/>
              </a:rPr>
              <a:t>IV- </a:t>
            </a:r>
            <a:r>
              <a:rPr sz="1200" b="1" i="1" dirty="0">
                <a:latin typeface="Times New Roman"/>
                <a:cs typeface="Times New Roman"/>
              </a:rPr>
              <a:t>Combined </a:t>
            </a:r>
            <a:r>
              <a:rPr sz="1200" b="1" i="1" spc="-5" dirty="0">
                <a:latin typeface="Times New Roman"/>
                <a:cs typeface="Times New Roman"/>
              </a:rPr>
              <a:t>Convection and Radiation </a:t>
            </a:r>
            <a:r>
              <a:rPr sz="1200" b="1" i="1" spc="-10" dirty="0">
                <a:latin typeface="Times New Roman"/>
                <a:cs typeface="Times New Roman"/>
              </a:rPr>
              <a:t>Boundary </a:t>
            </a:r>
            <a:r>
              <a:rPr sz="1200" b="1" i="1" spc="-5" dirty="0">
                <a:latin typeface="Times New Roman"/>
                <a:cs typeface="Times New Roman"/>
              </a:rPr>
              <a:t>Condition: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Fig.(5.7)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07689" y="3663950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771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321555" y="3638639"/>
            <a:ext cx="7366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33291" y="3655650"/>
            <a:ext cx="20193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1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62532" y="3638639"/>
            <a:ext cx="162496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630" algn="l"/>
                <a:tab pos="1137285" algn="l"/>
                <a:tab pos="1564005" algn="l"/>
              </a:tabLst>
            </a:pPr>
            <a:r>
              <a:rPr sz="750" dirty="0">
                <a:latin typeface="Symbol"/>
                <a:cs typeface="Symbol"/>
              </a:rPr>
              <a:t></a:t>
            </a:r>
            <a:r>
              <a:rPr sz="750" dirty="0">
                <a:latin typeface="Times New Roman"/>
                <a:cs typeface="Times New Roman"/>
              </a:rPr>
              <a:t>	0	</a:t>
            </a:r>
            <a:r>
              <a:rPr sz="750" i="1" spc="-5" dirty="0">
                <a:latin typeface="Times New Roman"/>
                <a:cs typeface="Times New Roman"/>
              </a:rPr>
              <a:t>s</a:t>
            </a:r>
            <a:r>
              <a:rPr sz="750" i="1" spc="5" dirty="0">
                <a:latin typeface="Times New Roman"/>
                <a:cs typeface="Times New Roman"/>
              </a:rPr>
              <a:t>u</a:t>
            </a:r>
            <a:r>
              <a:rPr sz="750" i="1" spc="-5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r	</a:t>
            </a:r>
            <a:r>
              <a:rPr sz="750" dirty="0"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61719" y="3521848"/>
            <a:ext cx="538924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760220" algn="l"/>
                <a:tab pos="4658995" algn="l"/>
              </a:tabLst>
            </a:pPr>
            <a:r>
              <a:rPr sz="1300" i="1" spc="-5" dirty="0">
                <a:latin typeface="Times New Roman"/>
                <a:cs typeface="Times New Roman"/>
              </a:rPr>
              <a:t>h </a:t>
            </a:r>
            <a:r>
              <a:rPr sz="1300" i="1" spc="-25" dirty="0">
                <a:latin typeface="Times New Roman"/>
                <a:cs typeface="Times New Roman"/>
              </a:rPr>
              <a:t>A</a:t>
            </a:r>
            <a:r>
              <a:rPr sz="1300" spc="-25" dirty="0">
                <a:latin typeface="Times New Roman"/>
                <a:cs typeface="Times New Roman"/>
              </a:rPr>
              <a:t>(</a:t>
            </a:r>
            <a:r>
              <a:rPr sz="1300" i="1" spc="-25" dirty="0">
                <a:latin typeface="Times New Roman"/>
                <a:cs typeface="Times New Roman"/>
              </a:rPr>
              <a:t>T   </a:t>
            </a:r>
            <a:r>
              <a:rPr sz="1300" spc="-5" dirty="0">
                <a:latin typeface="Symbol"/>
                <a:cs typeface="Symbol"/>
              </a:rPr>
              <a:t>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T </a:t>
            </a:r>
            <a:r>
              <a:rPr sz="1300" spc="-5" dirty="0">
                <a:latin typeface="Times New Roman"/>
                <a:cs typeface="Times New Roman"/>
              </a:rPr>
              <a:t>)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i="1" spc="-525" dirty="0">
                <a:latin typeface="Verdana"/>
                <a:cs typeface="Verdana"/>
              </a:rPr>
              <a:t></a:t>
            </a:r>
            <a:r>
              <a:rPr sz="1300" i="1" spc="-105" dirty="0">
                <a:latin typeface="Verdana"/>
                <a:cs typeface="Verdana"/>
              </a:rPr>
              <a:t> </a:t>
            </a:r>
            <a:r>
              <a:rPr sz="1300" i="1" spc="-735" dirty="0">
                <a:latin typeface="Verdana"/>
                <a:cs typeface="Verdana"/>
              </a:rPr>
              <a:t></a:t>
            </a:r>
            <a:r>
              <a:rPr sz="1300" i="1" spc="30" dirty="0">
                <a:latin typeface="Verdana"/>
                <a:cs typeface="Verdana"/>
              </a:rPr>
              <a:t> </a:t>
            </a:r>
            <a:r>
              <a:rPr sz="1300" i="1" spc="-25" dirty="0">
                <a:latin typeface="Times New Roman"/>
                <a:cs typeface="Times New Roman"/>
              </a:rPr>
              <a:t>A</a:t>
            </a:r>
            <a:r>
              <a:rPr sz="1300" spc="-25" dirty="0">
                <a:latin typeface="Times New Roman"/>
                <a:cs typeface="Times New Roman"/>
              </a:rPr>
              <a:t>(</a:t>
            </a:r>
            <a:r>
              <a:rPr sz="1300" i="1" spc="-25" dirty="0">
                <a:latin typeface="Times New Roman"/>
                <a:cs typeface="Times New Roman"/>
              </a:rPr>
              <a:t>T</a:t>
            </a:r>
            <a:r>
              <a:rPr sz="1300" i="1" spc="-55" dirty="0">
                <a:latin typeface="Times New Roman"/>
                <a:cs typeface="Times New Roman"/>
              </a:rPr>
              <a:t> </a:t>
            </a:r>
            <a:r>
              <a:rPr sz="1125" baseline="44444" dirty="0">
                <a:latin typeface="Times New Roman"/>
                <a:cs typeface="Times New Roman"/>
              </a:rPr>
              <a:t>4	</a:t>
            </a:r>
            <a:r>
              <a:rPr sz="1300" spc="-5" dirty="0">
                <a:latin typeface="Symbol"/>
                <a:cs typeface="Symbol"/>
              </a:rPr>
              <a:t></a:t>
            </a:r>
            <a:r>
              <a:rPr sz="1300" spc="-100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T</a:t>
            </a:r>
            <a:r>
              <a:rPr sz="1300" i="1" spc="-85" dirty="0">
                <a:latin typeface="Times New Roman"/>
                <a:cs typeface="Times New Roman"/>
              </a:rPr>
              <a:t> </a:t>
            </a:r>
            <a:r>
              <a:rPr sz="1125" baseline="44444" dirty="0">
                <a:latin typeface="Times New Roman"/>
                <a:cs typeface="Times New Roman"/>
              </a:rPr>
              <a:t>4</a:t>
            </a:r>
            <a:r>
              <a:rPr sz="1125" spc="-22" baseline="44444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k</a:t>
            </a:r>
            <a:r>
              <a:rPr sz="1300" i="1" spc="90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A</a:t>
            </a:r>
            <a:r>
              <a:rPr sz="1300" i="1" spc="-110" dirty="0">
                <a:latin typeface="Times New Roman"/>
                <a:cs typeface="Times New Roman"/>
              </a:rPr>
              <a:t> </a:t>
            </a:r>
            <a:r>
              <a:rPr sz="1950" i="1" spc="-97" baseline="34188" dirty="0">
                <a:latin typeface="Times New Roman"/>
                <a:cs typeface="Times New Roman"/>
              </a:rPr>
              <a:t>T</a:t>
            </a:r>
            <a:r>
              <a:rPr sz="1125" spc="-97" baseline="37037" dirty="0">
                <a:latin typeface="Times New Roman"/>
                <a:cs typeface="Times New Roman"/>
              </a:rPr>
              <a:t>1  </a:t>
            </a:r>
            <a:r>
              <a:rPr sz="1125" spc="-60" baseline="37037" dirty="0">
                <a:latin typeface="Times New Roman"/>
                <a:cs typeface="Times New Roman"/>
              </a:rPr>
              <a:t> </a:t>
            </a:r>
            <a:r>
              <a:rPr sz="1950" spc="-7" baseline="34188" dirty="0">
                <a:latin typeface="Symbol"/>
                <a:cs typeface="Symbol"/>
              </a:rPr>
              <a:t></a:t>
            </a:r>
            <a:r>
              <a:rPr sz="1950" spc="-187" baseline="34188" dirty="0">
                <a:latin typeface="Times New Roman"/>
                <a:cs typeface="Times New Roman"/>
              </a:rPr>
              <a:t> </a:t>
            </a:r>
            <a:r>
              <a:rPr sz="1950" i="1" spc="-22" baseline="34188" dirty="0">
                <a:latin typeface="Times New Roman"/>
                <a:cs typeface="Times New Roman"/>
              </a:rPr>
              <a:t>T</a:t>
            </a:r>
            <a:r>
              <a:rPr sz="1125" spc="-22" baseline="37037" dirty="0">
                <a:latin typeface="Times New Roman"/>
                <a:cs typeface="Times New Roman"/>
              </a:rPr>
              <a:t>0  </a:t>
            </a:r>
            <a:r>
              <a:rPr sz="1125" spc="7" baseline="37037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i="1" spc="-235" dirty="0">
                <a:latin typeface="Times New Roman"/>
                <a:cs typeface="Times New Roman"/>
              </a:rPr>
              <a:t>g</a:t>
            </a:r>
            <a:r>
              <a:rPr sz="1950" spc="-352" baseline="2136" dirty="0">
                <a:latin typeface="MT Extra"/>
                <a:cs typeface="MT Extra"/>
              </a:rPr>
              <a:t></a:t>
            </a:r>
            <a:r>
              <a:rPr sz="1950" spc="-352" baseline="2136" dirty="0">
                <a:latin typeface="Times New Roman"/>
                <a:cs typeface="Times New Roman"/>
              </a:rPr>
              <a:t>      </a:t>
            </a:r>
            <a:r>
              <a:rPr sz="1950" spc="-284" baseline="2136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(</a:t>
            </a:r>
            <a:r>
              <a:rPr sz="1300" spc="-180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A</a:t>
            </a:r>
            <a:r>
              <a:rPr sz="1300" i="1" spc="-12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r>
              <a:rPr sz="1300" i="1" spc="-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/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2)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0	</a:t>
            </a:r>
            <a:r>
              <a:rPr sz="1300" spc="5" dirty="0">
                <a:latin typeface="MT Extra"/>
                <a:cs typeface="MT Extra"/>
              </a:rPr>
              <a:t></a:t>
            </a:r>
            <a:r>
              <a:rPr sz="1300" spc="5" dirty="0">
                <a:latin typeface="Times New Roman"/>
                <a:cs typeface="Times New Roman"/>
              </a:rPr>
              <a:t>(5.11.</a:t>
            </a:r>
            <a:r>
              <a:rPr sz="1300" i="1" spc="5" dirty="0">
                <a:latin typeface="Times New Roman"/>
                <a:cs typeface="Times New Roman"/>
              </a:rPr>
              <a:t>e</a:t>
            </a:r>
            <a:r>
              <a:rPr sz="1300" spc="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2836" y="3844035"/>
            <a:ext cx="35198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15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b="1" i="1" spc="-5" dirty="0">
                <a:latin typeface="Times New Roman"/>
                <a:cs typeface="Times New Roman"/>
              </a:rPr>
              <a:t>T</a:t>
            </a:r>
            <a:r>
              <a:rPr sz="1200" b="1" i="1" spc="-7" baseline="-10416" dirty="0">
                <a:latin typeface="Times New Roman"/>
                <a:cs typeface="Times New Roman"/>
              </a:rPr>
              <a:t>surr</a:t>
            </a:r>
            <a:r>
              <a:rPr sz="1200" b="1" i="1" spc="-5" dirty="0">
                <a:latin typeface="Times New Roman"/>
                <a:cs typeface="Times New Roman"/>
              </a:rPr>
              <a:t>=T</a:t>
            </a:r>
            <a:r>
              <a:rPr sz="1200" b="1" i="1" spc="-7" baseline="-10416" dirty="0">
                <a:latin typeface="Times New Roman"/>
                <a:cs typeface="Times New Roman"/>
              </a:rPr>
              <a:t>∞</a:t>
            </a:r>
            <a:r>
              <a:rPr sz="1200" spc="-5" dirty="0">
                <a:latin typeface="Times New Roman"/>
                <a:cs typeface="Times New Roman"/>
              </a:rPr>
              <a:t>), </a:t>
            </a:r>
            <a:r>
              <a:rPr sz="1200" spc="-10" dirty="0">
                <a:latin typeface="Times New Roman"/>
                <a:cs typeface="Times New Roman"/>
              </a:rPr>
              <a:t>above </a:t>
            </a:r>
            <a:r>
              <a:rPr sz="1200" spc="-5" dirty="0">
                <a:latin typeface="Times New Roman"/>
                <a:cs typeface="Times New Roman"/>
              </a:rPr>
              <a:t>equation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written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below;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749105" y="4264405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770" y="0"/>
                </a:lnTo>
              </a:path>
            </a:pathLst>
          </a:custGeom>
          <a:ln w="69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848859" y="4128090"/>
            <a:ext cx="76327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15" dirty="0">
                <a:latin typeface="MT Extra"/>
                <a:cs typeface="MT Extra"/>
              </a:rPr>
              <a:t></a:t>
            </a:r>
            <a:r>
              <a:rPr sz="1300" spc="15" dirty="0">
                <a:latin typeface="Times New Roman"/>
                <a:cs typeface="Times New Roman"/>
              </a:rPr>
              <a:t>(5.11. </a:t>
            </a:r>
            <a:r>
              <a:rPr sz="1300" i="1" spc="-5" dirty="0">
                <a:latin typeface="Times New Roman"/>
                <a:cs typeface="Times New Roman"/>
              </a:rPr>
              <a:t>f</a:t>
            </a:r>
            <a:r>
              <a:rPr sz="1300" i="1" spc="-19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76804" y="4256106"/>
            <a:ext cx="19939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-10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74419" y="4128090"/>
            <a:ext cx="340804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565150" algn="l"/>
              </a:tabLst>
            </a:pPr>
            <a:r>
              <a:rPr sz="1300" i="1" spc="-5" dirty="0">
                <a:latin typeface="Times New Roman"/>
                <a:cs typeface="Times New Roman"/>
              </a:rPr>
              <a:t>h	</a:t>
            </a:r>
            <a:r>
              <a:rPr sz="1300" i="1" spc="-25" dirty="0">
                <a:latin typeface="Times New Roman"/>
                <a:cs typeface="Times New Roman"/>
              </a:rPr>
              <a:t>A</a:t>
            </a:r>
            <a:r>
              <a:rPr sz="1300" spc="-25" dirty="0">
                <a:latin typeface="Times New Roman"/>
                <a:cs typeface="Times New Roman"/>
              </a:rPr>
              <a:t>(</a:t>
            </a:r>
            <a:r>
              <a:rPr sz="1300" i="1" spc="-25" dirty="0">
                <a:latin typeface="Times New Roman"/>
                <a:cs typeface="Times New Roman"/>
              </a:rPr>
              <a:t>T </a:t>
            </a:r>
            <a:r>
              <a:rPr sz="1300" spc="-5" dirty="0">
                <a:latin typeface="Symbol"/>
                <a:cs typeface="Symbol"/>
              </a:rPr>
              <a:t>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T </a:t>
            </a:r>
            <a:r>
              <a:rPr sz="1300" spc="-5" dirty="0">
                <a:latin typeface="Times New Roman"/>
                <a:cs typeface="Times New Roman"/>
              </a:rPr>
              <a:t>)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k </a:t>
            </a:r>
            <a:r>
              <a:rPr sz="1300" i="1" spc="-10" dirty="0">
                <a:latin typeface="Times New Roman"/>
                <a:cs typeface="Times New Roman"/>
              </a:rPr>
              <a:t>A </a:t>
            </a:r>
            <a:r>
              <a:rPr sz="1950" i="1" spc="-75" baseline="34188" dirty="0">
                <a:latin typeface="Times New Roman"/>
                <a:cs typeface="Times New Roman"/>
              </a:rPr>
              <a:t>T</a:t>
            </a:r>
            <a:r>
              <a:rPr sz="1125" spc="-75" baseline="37037" dirty="0">
                <a:latin typeface="Times New Roman"/>
                <a:cs typeface="Times New Roman"/>
              </a:rPr>
              <a:t>1 </a:t>
            </a:r>
            <a:r>
              <a:rPr sz="1950" spc="-7" baseline="34188" dirty="0">
                <a:latin typeface="Symbol"/>
                <a:cs typeface="Symbol"/>
              </a:rPr>
              <a:t></a:t>
            </a:r>
            <a:r>
              <a:rPr sz="1950" spc="-7" baseline="34188" dirty="0">
                <a:latin typeface="Times New Roman"/>
                <a:cs typeface="Times New Roman"/>
              </a:rPr>
              <a:t> </a:t>
            </a:r>
            <a:r>
              <a:rPr sz="1950" i="1" spc="-44" baseline="34188" dirty="0">
                <a:latin typeface="Times New Roman"/>
                <a:cs typeface="Times New Roman"/>
              </a:rPr>
              <a:t>T</a:t>
            </a:r>
            <a:r>
              <a:rPr sz="1125" spc="-44" baseline="37037" dirty="0">
                <a:latin typeface="Times New Roman"/>
                <a:cs typeface="Times New Roman"/>
              </a:rPr>
              <a:t>0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245" dirty="0">
                <a:latin typeface="Times New Roman"/>
                <a:cs typeface="Times New Roman"/>
              </a:rPr>
              <a:t>g</a:t>
            </a:r>
            <a:r>
              <a:rPr sz="1950" spc="-367" baseline="2136" dirty="0">
                <a:latin typeface="MT Extra"/>
                <a:cs typeface="MT Extra"/>
              </a:rPr>
              <a:t></a:t>
            </a:r>
            <a:r>
              <a:rPr sz="1950" spc="-367" baseline="2136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( </a:t>
            </a:r>
            <a:r>
              <a:rPr sz="1300" i="1" spc="-10" dirty="0">
                <a:latin typeface="Times New Roman"/>
                <a:cs typeface="Times New Roman"/>
              </a:rPr>
              <a:t>A </a:t>
            </a:r>
            <a:r>
              <a:rPr sz="1300" spc="5" dirty="0">
                <a:latin typeface="Symbol"/>
                <a:cs typeface="Symbol"/>
              </a:rPr>
              <a:t></a:t>
            </a:r>
            <a:r>
              <a:rPr sz="1300" i="1" spc="5" dirty="0">
                <a:latin typeface="Times New Roman"/>
                <a:cs typeface="Times New Roman"/>
              </a:rPr>
              <a:t>x </a:t>
            </a:r>
            <a:r>
              <a:rPr sz="1300" spc="-5" dirty="0">
                <a:latin typeface="Times New Roman"/>
                <a:cs typeface="Times New Roman"/>
              </a:rPr>
              <a:t>/ </a:t>
            </a:r>
            <a:r>
              <a:rPr sz="1300" spc="5" dirty="0">
                <a:latin typeface="Times New Roman"/>
                <a:cs typeface="Times New Roman"/>
              </a:rPr>
              <a:t>2)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-19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79067" y="4239096"/>
            <a:ext cx="235648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5325" algn="l"/>
                <a:tab pos="1027430" algn="l"/>
                <a:tab pos="2295525" algn="l"/>
              </a:tabLst>
            </a:pPr>
            <a:r>
              <a:rPr sz="750" i="1" dirty="0">
                <a:latin typeface="Times New Roman"/>
                <a:cs typeface="Times New Roman"/>
              </a:rPr>
              <a:t>c</a:t>
            </a:r>
            <a:r>
              <a:rPr sz="750" i="1" spc="5" dirty="0">
                <a:latin typeface="Times New Roman"/>
                <a:cs typeface="Times New Roman"/>
              </a:rPr>
              <a:t>o</a:t>
            </a:r>
            <a:r>
              <a:rPr sz="750" i="1" spc="-20" dirty="0">
                <a:latin typeface="Times New Roman"/>
                <a:cs typeface="Times New Roman"/>
              </a:rPr>
              <a:t>m</a:t>
            </a:r>
            <a:r>
              <a:rPr sz="750" i="1" spc="5" dirty="0">
                <a:latin typeface="Times New Roman"/>
                <a:cs typeface="Times New Roman"/>
              </a:rPr>
              <a:t>bin</a:t>
            </a:r>
            <a:r>
              <a:rPr sz="750" i="1" dirty="0">
                <a:latin typeface="Times New Roman"/>
                <a:cs typeface="Times New Roman"/>
              </a:rPr>
              <a:t>ed	</a:t>
            </a:r>
            <a:r>
              <a:rPr sz="750" dirty="0">
                <a:latin typeface="Symbol"/>
                <a:cs typeface="Symbol"/>
              </a:rPr>
              <a:t></a:t>
            </a:r>
            <a:r>
              <a:rPr sz="750" dirty="0">
                <a:latin typeface="Times New Roman"/>
                <a:cs typeface="Times New Roman"/>
              </a:rPr>
              <a:t>	0	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8236" y="4444491"/>
            <a:ext cx="5297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Times New Roman"/>
                <a:cs typeface="Times New Roman"/>
              </a:rPr>
              <a:t>V- </a:t>
            </a:r>
            <a:r>
              <a:rPr sz="1200" b="1" i="1" spc="-5" dirty="0">
                <a:latin typeface="Times New Roman"/>
                <a:cs typeface="Times New Roman"/>
              </a:rPr>
              <a:t>Combined Convection, Radiation, and Specified Heat Flux Boundary</a:t>
            </a:r>
            <a:r>
              <a:rPr sz="1200" b="1" i="1" spc="15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Condition: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606546" y="4864861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961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321555" y="4839552"/>
            <a:ext cx="7366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33291" y="4856562"/>
            <a:ext cx="19939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-10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1012" y="4839552"/>
            <a:ext cx="235648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045" algn="l"/>
                <a:tab pos="1069975" algn="l"/>
                <a:tab pos="1865630" algn="l"/>
                <a:tab pos="2295525" algn="l"/>
              </a:tabLst>
            </a:pPr>
            <a:r>
              <a:rPr sz="750" dirty="0">
                <a:latin typeface="Times New Roman"/>
                <a:cs typeface="Times New Roman"/>
              </a:rPr>
              <a:t>0	</a:t>
            </a:r>
            <a:r>
              <a:rPr sz="750" dirty="0">
                <a:latin typeface="Symbol"/>
                <a:cs typeface="Symbol"/>
              </a:rPr>
              <a:t></a:t>
            </a:r>
            <a:r>
              <a:rPr sz="750" dirty="0">
                <a:latin typeface="Times New Roman"/>
                <a:cs typeface="Times New Roman"/>
              </a:rPr>
              <a:t>	0	</a:t>
            </a:r>
            <a:r>
              <a:rPr sz="750" i="1" spc="-5" dirty="0">
                <a:latin typeface="Times New Roman"/>
                <a:cs typeface="Times New Roman"/>
              </a:rPr>
              <a:t>s</a:t>
            </a:r>
            <a:r>
              <a:rPr sz="750" i="1" spc="5" dirty="0">
                <a:latin typeface="Times New Roman"/>
                <a:cs typeface="Times New Roman"/>
              </a:rPr>
              <a:t>u</a:t>
            </a:r>
            <a:r>
              <a:rPr sz="750" i="1" spc="-5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r	</a:t>
            </a:r>
            <a:r>
              <a:rPr sz="750" dirty="0"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4519" y="4722760"/>
            <a:ext cx="587692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2217420" algn="l"/>
                <a:tab pos="5116195" algn="l"/>
              </a:tabLst>
            </a:pPr>
            <a:r>
              <a:rPr sz="1300" i="1" spc="-235" dirty="0">
                <a:latin typeface="Times New Roman"/>
                <a:cs typeface="Times New Roman"/>
              </a:rPr>
              <a:t>q</a:t>
            </a:r>
            <a:r>
              <a:rPr sz="1950" spc="-352" baseline="2136" dirty="0">
                <a:latin typeface="MT Extra"/>
                <a:cs typeface="MT Extra"/>
              </a:rPr>
              <a:t></a:t>
            </a:r>
            <a:r>
              <a:rPr sz="1950" spc="-352" baseline="2136" dirty="0">
                <a:latin typeface="Times New Roman"/>
                <a:cs typeface="Times New Roman"/>
              </a:rPr>
              <a:t>          </a:t>
            </a:r>
            <a:r>
              <a:rPr sz="1300" i="1" spc="-10" dirty="0">
                <a:latin typeface="Times New Roman"/>
                <a:cs typeface="Times New Roman"/>
              </a:rPr>
              <a:t>A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h </a:t>
            </a:r>
            <a:r>
              <a:rPr sz="1300" i="1" spc="-25" dirty="0">
                <a:latin typeface="Times New Roman"/>
                <a:cs typeface="Times New Roman"/>
              </a:rPr>
              <a:t>A</a:t>
            </a:r>
            <a:r>
              <a:rPr sz="1300" spc="-25" dirty="0">
                <a:latin typeface="Times New Roman"/>
                <a:cs typeface="Times New Roman"/>
              </a:rPr>
              <a:t>(</a:t>
            </a:r>
            <a:r>
              <a:rPr sz="1300" i="1" spc="-25" dirty="0">
                <a:latin typeface="Times New Roman"/>
                <a:cs typeface="Times New Roman"/>
              </a:rPr>
              <a:t>T   </a:t>
            </a:r>
            <a:r>
              <a:rPr sz="1300" spc="-5" dirty="0">
                <a:latin typeface="Symbol"/>
                <a:cs typeface="Symbol"/>
              </a:rPr>
              <a:t>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T </a:t>
            </a:r>
            <a:r>
              <a:rPr sz="1300" spc="-5" dirty="0">
                <a:latin typeface="Times New Roman"/>
                <a:cs typeface="Times New Roman"/>
              </a:rPr>
              <a:t>)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i="1" spc="-525" dirty="0">
                <a:latin typeface="Verdana"/>
                <a:cs typeface="Verdana"/>
              </a:rPr>
              <a:t></a:t>
            </a:r>
            <a:r>
              <a:rPr sz="1300" i="1" spc="-80" dirty="0">
                <a:latin typeface="Verdana"/>
                <a:cs typeface="Verdana"/>
              </a:rPr>
              <a:t> </a:t>
            </a:r>
            <a:r>
              <a:rPr sz="1300" i="1" spc="-735" dirty="0">
                <a:latin typeface="Verdana"/>
                <a:cs typeface="Verdana"/>
              </a:rPr>
              <a:t></a:t>
            </a:r>
            <a:r>
              <a:rPr sz="1300" i="1" spc="35" dirty="0">
                <a:latin typeface="Verdana"/>
                <a:cs typeface="Verdana"/>
              </a:rPr>
              <a:t> </a:t>
            </a:r>
            <a:r>
              <a:rPr sz="1300" i="1" spc="-25" dirty="0">
                <a:latin typeface="Times New Roman"/>
                <a:cs typeface="Times New Roman"/>
              </a:rPr>
              <a:t>A</a:t>
            </a:r>
            <a:r>
              <a:rPr sz="1300" spc="-25" dirty="0">
                <a:latin typeface="Times New Roman"/>
                <a:cs typeface="Times New Roman"/>
              </a:rPr>
              <a:t>(</a:t>
            </a:r>
            <a:r>
              <a:rPr sz="1300" i="1" spc="-25" dirty="0">
                <a:latin typeface="Times New Roman"/>
                <a:cs typeface="Times New Roman"/>
              </a:rPr>
              <a:t>T</a:t>
            </a:r>
            <a:r>
              <a:rPr sz="1300" i="1" spc="-85" dirty="0">
                <a:latin typeface="Times New Roman"/>
                <a:cs typeface="Times New Roman"/>
              </a:rPr>
              <a:t> </a:t>
            </a:r>
            <a:r>
              <a:rPr sz="1125" baseline="44444" dirty="0">
                <a:latin typeface="Times New Roman"/>
                <a:cs typeface="Times New Roman"/>
              </a:rPr>
              <a:t>4	</a:t>
            </a:r>
            <a:r>
              <a:rPr sz="1300" spc="-5" dirty="0">
                <a:latin typeface="Symbol"/>
                <a:cs typeface="Symbol"/>
              </a:rPr>
              <a:t></a:t>
            </a:r>
            <a:r>
              <a:rPr sz="1300" spc="-12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T</a:t>
            </a:r>
            <a:r>
              <a:rPr sz="1300" i="1" spc="-55" dirty="0">
                <a:latin typeface="Times New Roman"/>
                <a:cs typeface="Times New Roman"/>
              </a:rPr>
              <a:t> </a:t>
            </a:r>
            <a:r>
              <a:rPr sz="1125" baseline="44444" dirty="0">
                <a:latin typeface="Times New Roman"/>
                <a:cs typeface="Times New Roman"/>
              </a:rPr>
              <a:t>4</a:t>
            </a:r>
            <a:r>
              <a:rPr sz="1125" spc="-22" baseline="44444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k</a:t>
            </a:r>
            <a:r>
              <a:rPr sz="1300" i="1" spc="105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A</a:t>
            </a:r>
            <a:r>
              <a:rPr sz="1300" i="1" spc="-105" dirty="0">
                <a:latin typeface="Times New Roman"/>
                <a:cs typeface="Times New Roman"/>
              </a:rPr>
              <a:t> </a:t>
            </a:r>
            <a:r>
              <a:rPr sz="1950" i="1" spc="-97" baseline="34188" dirty="0">
                <a:latin typeface="Times New Roman"/>
                <a:cs typeface="Times New Roman"/>
              </a:rPr>
              <a:t>T</a:t>
            </a:r>
            <a:r>
              <a:rPr sz="1125" spc="-97" baseline="37037" dirty="0">
                <a:latin typeface="Times New Roman"/>
                <a:cs typeface="Times New Roman"/>
              </a:rPr>
              <a:t>1   </a:t>
            </a:r>
            <a:r>
              <a:rPr sz="1950" spc="-7" baseline="34188" dirty="0">
                <a:latin typeface="Symbol"/>
                <a:cs typeface="Symbol"/>
              </a:rPr>
              <a:t></a:t>
            </a:r>
            <a:r>
              <a:rPr sz="1950" spc="-150" baseline="34188" dirty="0">
                <a:latin typeface="Times New Roman"/>
                <a:cs typeface="Times New Roman"/>
              </a:rPr>
              <a:t> </a:t>
            </a:r>
            <a:r>
              <a:rPr sz="1950" i="1" spc="-44" baseline="34188" dirty="0">
                <a:latin typeface="Times New Roman"/>
                <a:cs typeface="Times New Roman"/>
              </a:rPr>
              <a:t>T</a:t>
            </a:r>
            <a:r>
              <a:rPr sz="1125" spc="-44" baseline="37037" dirty="0">
                <a:latin typeface="Times New Roman"/>
                <a:cs typeface="Times New Roman"/>
              </a:rPr>
              <a:t>0  </a:t>
            </a:r>
            <a:r>
              <a:rPr sz="1125" spc="89" baseline="37037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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i="1" spc="-235" dirty="0">
                <a:latin typeface="Times New Roman"/>
                <a:cs typeface="Times New Roman"/>
              </a:rPr>
              <a:t>g</a:t>
            </a:r>
            <a:r>
              <a:rPr sz="1950" spc="-352" baseline="2136" dirty="0">
                <a:latin typeface="MT Extra"/>
                <a:cs typeface="MT Extra"/>
              </a:rPr>
              <a:t></a:t>
            </a:r>
            <a:r>
              <a:rPr sz="1950" spc="-352" baseline="2136" dirty="0">
                <a:latin typeface="Times New Roman"/>
                <a:cs typeface="Times New Roman"/>
              </a:rPr>
              <a:t>      </a:t>
            </a:r>
            <a:r>
              <a:rPr sz="1950" spc="-284" baseline="2136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(</a:t>
            </a:r>
            <a:r>
              <a:rPr sz="1300" spc="-180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A</a:t>
            </a:r>
            <a:r>
              <a:rPr sz="1300" i="1" spc="-15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Symbol"/>
                <a:cs typeface="Symbol"/>
              </a:rPr>
              <a:t></a:t>
            </a:r>
            <a:r>
              <a:rPr sz="1300" i="1" spc="5" dirty="0">
                <a:latin typeface="Times New Roman"/>
                <a:cs typeface="Times New Roman"/>
              </a:rPr>
              <a:t>x</a:t>
            </a:r>
            <a:r>
              <a:rPr sz="1300" i="1" spc="-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/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2)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0	</a:t>
            </a:r>
            <a:r>
              <a:rPr sz="1300" spc="25" dirty="0">
                <a:latin typeface="MT Extra"/>
                <a:cs typeface="MT Extra"/>
              </a:rPr>
              <a:t></a:t>
            </a:r>
            <a:r>
              <a:rPr sz="1300" spc="25" dirty="0">
                <a:latin typeface="Times New Roman"/>
                <a:cs typeface="Times New Roman"/>
              </a:rPr>
              <a:t>(5.11.</a:t>
            </a:r>
            <a:r>
              <a:rPr sz="1300" i="1" spc="25" dirty="0">
                <a:latin typeface="Times New Roman"/>
                <a:cs typeface="Times New Roman"/>
              </a:rPr>
              <a:t>g</a:t>
            </a:r>
            <a:r>
              <a:rPr sz="1300" spc="2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8236" y="5044947"/>
            <a:ext cx="6316345" cy="73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05"/>
              </a:lnSpc>
              <a:spcBef>
                <a:spcPts val="100"/>
              </a:spcBef>
            </a:pPr>
            <a:r>
              <a:rPr sz="1200" b="1" i="1" spc="-10" dirty="0">
                <a:latin typeface="Times New Roman"/>
                <a:cs typeface="Times New Roman"/>
              </a:rPr>
              <a:t>VI- </a:t>
            </a:r>
            <a:r>
              <a:rPr sz="1200" b="1" i="1" spc="-5" dirty="0">
                <a:latin typeface="Times New Roman"/>
                <a:cs typeface="Times New Roman"/>
              </a:rPr>
              <a:t>Interface Boundary</a:t>
            </a:r>
            <a:r>
              <a:rPr sz="1200" b="1" i="1" spc="4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Condition: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  <a:spcBef>
                <a:spcPts val="25"/>
              </a:spcBef>
            </a:pPr>
            <a:r>
              <a:rPr sz="1200" dirty="0">
                <a:latin typeface="Times New Roman"/>
                <a:cs typeface="Times New Roman"/>
              </a:rPr>
              <a:t>Two </a:t>
            </a:r>
            <a:r>
              <a:rPr sz="1200" spc="-10" dirty="0">
                <a:latin typeface="Times New Roman"/>
                <a:cs typeface="Times New Roman"/>
              </a:rPr>
              <a:t>different solid media </a:t>
            </a:r>
            <a:r>
              <a:rPr sz="1200" b="1" i="1" spc="-5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B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assumed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in </a:t>
            </a:r>
            <a:r>
              <a:rPr sz="1200" spc="-5" dirty="0">
                <a:latin typeface="Times New Roman"/>
                <a:cs typeface="Times New Roman"/>
              </a:rPr>
              <a:t>perfect contact,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thus at the </a:t>
            </a:r>
            <a:r>
              <a:rPr sz="1200" spc="-10" dirty="0">
                <a:latin typeface="Times New Roman"/>
                <a:cs typeface="Times New Roman"/>
              </a:rPr>
              <a:t>same  </a:t>
            </a:r>
            <a:r>
              <a:rPr sz="1200" spc="-5" dirty="0">
                <a:latin typeface="Times New Roman"/>
                <a:cs typeface="Times New Roman"/>
              </a:rPr>
              <a:t>temperature at the </a:t>
            </a:r>
            <a:r>
              <a:rPr sz="1200" spc="-10" dirty="0">
                <a:latin typeface="Times New Roman"/>
                <a:cs typeface="Times New Roman"/>
              </a:rPr>
              <a:t>interface </a:t>
            </a:r>
            <a:r>
              <a:rPr sz="1200" spc="-5" dirty="0">
                <a:latin typeface="Times New Roman"/>
                <a:cs typeface="Times New Roman"/>
              </a:rPr>
              <a:t>at node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Fig.(5.7). Subscripts </a:t>
            </a:r>
            <a:r>
              <a:rPr sz="1200" b="1" i="1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B </a:t>
            </a:r>
            <a:r>
              <a:rPr sz="1200" spc="-5" dirty="0">
                <a:latin typeface="Times New Roman"/>
                <a:cs typeface="Times New Roman"/>
              </a:rPr>
              <a:t>indicate properties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media </a:t>
            </a:r>
            <a:r>
              <a:rPr sz="1200" b="1" i="1" spc="-5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b="1" i="1" spc="-10" dirty="0">
                <a:latin typeface="Times New Roman"/>
                <a:cs typeface="Times New Roman"/>
              </a:rPr>
              <a:t>B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respectively. Thus we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451228" y="6015291"/>
            <a:ext cx="1797050" cy="0"/>
          </a:xfrm>
          <a:custGeom>
            <a:avLst/>
            <a:gdLst/>
            <a:ahLst/>
            <a:cxnLst/>
            <a:rect l="l" t="t" r="r" b="b"/>
            <a:pathLst>
              <a:path w="1797050">
                <a:moveTo>
                  <a:pt x="0" y="0"/>
                </a:moveTo>
                <a:lnTo>
                  <a:pt x="637603" y="0"/>
                </a:lnTo>
              </a:path>
              <a:path w="1797050">
                <a:moveTo>
                  <a:pt x="1148715" y="0"/>
                </a:moveTo>
                <a:lnTo>
                  <a:pt x="1796796" y="0"/>
                </a:lnTo>
              </a:path>
            </a:pathLst>
          </a:custGeom>
          <a:ln w="6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74419" y="5881762"/>
            <a:ext cx="38608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50" i="1" spc="10" dirty="0">
                <a:latin typeface="Times New Roman"/>
                <a:cs typeface="Times New Roman"/>
              </a:rPr>
              <a:t>k </a:t>
            </a:r>
            <a:r>
              <a:rPr sz="1125" i="1" spc="-7" baseline="-22222" dirty="0">
                <a:latin typeface="Times New Roman"/>
                <a:cs typeface="Times New Roman"/>
              </a:rPr>
              <a:t>A</a:t>
            </a:r>
            <a:r>
              <a:rPr sz="1125" i="1" spc="75" baseline="-22222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56452" y="5881762"/>
            <a:ext cx="73850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40" dirty="0">
                <a:latin typeface="MT Extra"/>
                <a:cs typeface="MT Extra"/>
              </a:rPr>
              <a:t></a:t>
            </a:r>
            <a:r>
              <a:rPr sz="1250" spc="40" dirty="0">
                <a:latin typeface="Times New Roman"/>
                <a:cs typeface="Times New Roman"/>
              </a:rPr>
              <a:t>(5.11.</a:t>
            </a:r>
            <a:r>
              <a:rPr sz="1250" i="1" spc="40" dirty="0">
                <a:latin typeface="Times New Roman"/>
                <a:cs typeface="Times New Roman"/>
              </a:rPr>
              <a:t>h</a:t>
            </a:r>
            <a:r>
              <a:rPr sz="1250" spc="4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250692" y="5881762"/>
            <a:ext cx="25171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50" spc="15" dirty="0">
                <a:latin typeface="Symbol"/>
                <a:cs typeface="Symbol"/>
              </a:rPr>
              <a:t></a:t>
            </a:r>
            <a:r>
              <a:rPr sz="1250" spc="80" dirty="0">
                <a:latin typeface="Times New Roman"/>
                <a:cs typeface="Times New Roman"/>
              </a:rPr>
              <a:t> </a:t>
            </a:r>
            <a:r>
              <a:rPr sz="1250" i="1" spc="-215" dirty="0">
                <a:latin typeface="Times New Roman"/>
                <a:cs typeface="Times New Roman"/>
              </a:rPr>
              <a:t>g</a:t>
            </a:r>
            <a:r>
              <a:rPr sz="1875" spc="-322" baseline="2222" dirty="0">
                <a:latin typeface="MT Extra"/>
                <a:cs typeface="MT Extra"/>
              </a:rPr>
              <a:t></a:t>
            </a:r>
            <a:r>
              <a:rPr sz="1875" spc="-292" baseline="2222" dirty="0">
                <a:latin typeface="Times New Roman"/>
                <a:cs typeface="Times New Roman"/>
              </a:rPr>
              <a:t> </a:t>
            </a:r>
            <a:r>
              <a:rPr sz="1125" i="1" spc="7" baseline="-22222" dirty="0">
                <a:latin typeface="Times New Roman"/>
                <a:cs typeface="Times New Roman"/>
              </a:rPr>
              <a:t>A</a:t>
            </a:r>
            <a:r>
              <a:rPr sz="1125" spc="7" baseline="-22222" dirty="0">
                <a:latin typeface="Times New Roman"/>
                <a:cs typeface="Times New Roman"/>
              </a:rPr>
              <a:t>,</a:t>
            </a:r>
            <a:r>
              <a:rPr sz="1125" spc="-135" baseline="-22222" dirty="0">
                <a:latin typeface="Times New Roman"/>
                <a:cs typeface="Times New Roman"/>
              </a:rPr>
              <a:t> </a:t>
            </a:r>
            <a:r>
              <a:rPr sz="1125" i="1" spc="-7" baseline="-22222" dirty="0">
                <a:latin typeface="Times New Roman"/>
                <a:cs typeface="Times New Roman"/>
              </a:rPr>
              <a:t>m</a:t>
            </a:r>
            <a:r>
              <a:rPr sz="1125" i="1" spc="22" baseline="-22222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(</a:t>
            </a:r>
            <a:r>
              <a:rPr sz="1250" spc="-16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A</a:t>
            </a:r>
            <a:r>
              <a:rPr sz="1250" i="1" spc="-9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</a:t>
            </a:r>
            <a:r>
              <a:rPr sz="1250" i="1" spc="30" dirty="0">
                <a:latin typeface="Times New Roman"/>
                <a:cs typeface="Times New Roman"/>
              </a:rPr>
              <a:t>x</a:t>
            </a:r>
            <a:r>
              <a:rPr sz="1250" i="1" spc="-4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/</a:t>
            </a:r>
            <a:r>
              <a:rPr sz="1250" spc="-5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Times New Roman"/>
                <a:cs typeface="Times New Roman"/>
              </a:rPr>
              <a:t>2)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</a:t>
            </a:r>
            <a:r>
              <a:rPr sz="1250" spc="85" dirty="0">
                <a:latin typeface="Times New Roman"/>
                <a:cs typeface="Times New Roman"/>
              </a:rPr>
              <a:t> </a:t>
            </a:r>
            <a:r>
              <a:rPr sz="1250" i="1" spc="-215" dirty="0">
                <a:latin typeface="Times New Roman"/>
                <a:cs typeface="Times New Roman"/>
              </a:rPr>
              <a:t>g</a:t>
            </a:r>
            <a:r>
              <a:rPr sz="1875" spc="-322" baseline="2222" dirty="0">
                <a:latin typeface="MT Extra"/>
                <a:cs typeface="MT Extra"/>
              </a:rPr>
              <a:t></a:t>
            </a:r>
            <a:r>
              <a:rPr sz="1875" spc="-179" baseline="2222" dirty="0">
                <a:latin typeface="Times New Roman"/>
                <a:cs typeface="Times New Roman"/>
              </a:rPr>
              <a:t> </a:t>
            </a:r>
            <a:r>
              <a:rPr sz="1125" i="1" spc="7" baseline="-22222" dirty="0">
                <a:latin typeface="Times New Roman"/>
                <a:cs typeface="Times New Roman"/>
              </a:rPr>
              <a:t>A</a:t>
            </a:r>
            <a:r>
              <a:rPr sz="1125" spc="7" baseline="-22222" dirty="0">
                <a:latin typeface="Times New Roman"/>
                <a:cs typeface="Times New Roman"/>
              </a:rPr>
              <a:t>,</a:t>
            </a:r>
            <a:r>
              <a:rPr sz="1125" spc="-142" baseline="-22222" dirty="0">
                <a:latin typeface="Times New Roman"/>
                <a:cs typeface="Times New Roman"/>
              </a:rPr>
              <a:t> </a:t>
            </a:r>
            <a:r>
              <a:rPr sz="1125" i="1" spc="-7" baseline="-22222" dirty="0">
                <a:latin typeface="Times New Roman"/>
                <a:cs typeface="Times New Roman"/>
              </a:rPr>
              <a:t>m</a:t>
            </a:r>
            <a:r>
              <a:rPr sz="1125" i="1" spc="22" baseline="-22222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(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A</a:t>
            </a:r>
            <a:r>
              <a:rPr sz="1250" i="1" spc="-114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</a:t>
            </a:r>
            <a:r>
              <a:rPr sz="1250" i="1" spc="30" dirty="0">
                <a:latin typeface="Times New Roman"/>
                <a:cs typeface="Times New Roman"/>
              </a:rPr>
              <a:t>x</a:t>
            </a:r>
            <a:r>
              <a:rPr sz="1250" i="1" spc="-4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/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2)</a:t>
            </a:r>
            <a:r>
              <a:rPr sz="1250" spc="7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</a:t>
            </a:r>
            <a:r>
              <a:rPr sz="1250" spc="3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92451" y="5881762"/>
            <a:ext cx="51752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8910" indent="-131445">
              <a:lnSpc>
                <a:spcPct val="100000"/>
              </a:lnSpc>
              <a:spcBef>
                <a:spcPts val="130"/>
              </a:spcBef>
              <a:buFont typeface="Symbol"/>
              <a:buChar char=""/>
              <a:tabLst>
                <a:tab pos="169545" algn="l"/>
              </a:tabLst>
            </a:pPr>
            <a:r>
              <a:rPr sz="1250" i="1" spc="10" dirty="0">
                <a:latin typeface="Times New Roman"/>
                <a:cs typeface="Times New Roman"/>
              </a:rPr>
              <a:t>k </a:t>
            </a:r>
            <a:r>
              <a:rPr sz="1125" i="1" spc="-7" baseline="-22222" dirty="0">
                <a:latin typeface="Times New Roman"/>
                <a:cs typeface="Times New Roman"/>
              </a:rPr>
              <a:t>B</a:t>
            </a:r>
            <a:r>
              <a:rPr sz="1125" i="1" spc="75" baseline="-22222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69795" y="6006730"/>
            <a:ext cx="135382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64590" algn="l"/>
              </a:tabLst>
            </a:pPr>
            <a:r>
              <a:rPr sz="1250" spc="50" dirty="0">
                <a:latin typeface="Symbol"/>
                <a:cs typeface="Symbol"/>
              </a:rPr>
              <a:t></a:t>
            </a:r>
            <a:r>
              <a:rPr sz="1250" i="1" spc="10" dirty="0">
                <a:latin typeface="Times New Roman"/>
                <a:cs typeface="Times New Roman"/>
              </a:rPr>
              <a:t>x</a:t>
            </a:r>
            <a:r>
              <a:rPr sz="1250" i="1" dirty="0">
                <a:latin typeface="Times New Roman"/>
                <a:cs typeface="Times New Roman"/>
              </a:rPr>
              <a:t>	</a:t>
            </a:r>
            <a:r>
              <a:rPr sz="1250" spc="50" dirty="0">
                <a:latin typeface="Symbol"/>
                <a:cs typeface="Symbol"/>
              </a:rPr>
              <a:t></a:t>
            </a:r>
            <a:r>
              <a:rPr sz="1250" i="1" spc="10" dirty="0">
                <a:latin typeface="Times New Roman"/>
                <a:cs typeface="Times New Roman"/>
              </a:rPr>
              <a:t>x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03096" y="5796418"/>
            <a:ext cx="186499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1196340" algn="l"/>
              </a:tabLst>
            </a:pPr>
            <a:r>
              <a:rPr sz="1875" i="1" spc="-7" baseline="13333" dirty="0">
                <a:latin typeface="Times New Roman"/>
                <a:cs typeface="Times New Roman"/>
              </a:rPr>
              <a:t>T</a:t>
            </a:r>
            <a:r>
              <a:rPr sz="750" i="1" spc="-5" dirty="0">
                <a:latin typeface="Times New Roman"/>
                <a:cs typeface="Times New Roman"/>
              </a:rPr>
              <a:t>m </a:t>
            </a:r>
            <a:r>
              <a:rPr sz="750" spc="5" dirty="0">
                <a:latin typeface="Symbol"/>
                <a:cs typeface="Symbol"/>
              </a:rPr>
              <a:t></a:t>
            </a:r>
            <a:r>
              <a:rPr sz="750" spc="5" dirty="0">
                <a:latin typeface="Times New Roman"/>
                <a:cs typeface="Times New Roman"/>
              </a:rPr>
              <a:t>1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1875" spc="22" baseline="13333" dirty="0">
                <a:latin typeface="Symbol"/>
                <a:cs typeface="Symbol"/>
              </a:rPr>
              <a:t></a:t>
            </a:r>
            <a:r>
              <a:rPr sz="1875" spc="-127" baseline="13333" dirty="0">
                <a:latin typeface="Times New Roman"/>
                <a:cs typeface="Times New Roman"/>
              </a:rPr>
              <a:t> </a:t>
            </a:r>
            <a:r>
              <a:rPr sz="1875" i="1" spc="-7" baseline="13333" dirty="0">
                <a:latin typeface="Times New Roman"/>
                <a:cs typeface="Times New Roman"/>
              </a:rPr>
              <a:t>T</a:t>
            </a:r>
            <a:r>
              <a:rPr sz="750" i="1" spc="-5" dirty="0">
                <a:latin typeface="Times New Roman"/>
                <a:cs typeface="Times New Roman"/>
              </a:rPr>
              <a:t>m	</a:t>
            </a:r>
            <a:r>
              <a:rPr sz="1875" i="1" spc="15" baseline="13333" dirty="0">
                <a:latin typeface="Times New Roman"/>
                <a:cs typeface="Times New Roman"/>
              </a:rPr>
              <a:t>T</a:t>
            </a:r>
            <a:r>
              <a:rPr sz="750" i="1" spc="10" dirty="0">
                <a:latin typeface="Times New Roman"/>
                <a:cs typeface="Times New Roman"/>
              </a:rPr>
              <a:t>m </a:t>
            </a:r>
            <a:r>
              <a:rPr sz="750" spc="-5" dirty="0">
                <a:latin typeface="Symbol"/>
                <a:cs typeface="Symbol"/>
              </a:rPr>
              <a:t></a:t>
            </a:r>
            <a:r>
              <a:rPr sz="750" spc="-5" dirty="0">
                <a:latin typeface="Times New Roman"/>
                <a:cs typeface="Times New Roman"/>
              </a:rPr>
              <a:t> 1 </a:t>
            </a:r>
            <a:r>
              <a:rPr sz="1875" spc="22" baseline="13333" dirty="0">
                <a:latin typeface="Symbol"/>
                <a:cs typeface="Symbol"/>
              </a:rPr>
              <a:t></a:t>
            </a:r>
            <a:r>
              <a:rPr sz="1875" spc="-142" baseline="13333" dirty="0">
                <a:latin typeface="Times New Roman"/>
                <a:cs typeface="Times New Roman"/>
              </a:rPr>
              <a:t> </a:t>
            </a:r>
            <a:r>
              <a:rPr sz="1875" i="1" spc="15" baseline="13333" dirty="0">
                <a:latin typeface="Times New Roman"/>
                <a:cs typeface="Times New Roman"/>
              </a:rPr>
              <a:t>T</a:t>
            </a:r>
            <a:r>
              <a:rPr sz="750" i="1" spc="10" dirty="0">
                <a:latin typeface="Times New Roman"/>
                <a:cs typeface="Times New Roman"/>
              </a:rPr>
              <a:t>m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154423" y="6435344"/>
            <a:ext cx="2532887" cy="2971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916171" y="9470644"/>
            <a:ext cx="2995930" cy="4749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46685" marR="136525" indent="-5715" algn="ctr">
              <a:lnSpc>
                <a:spcPts val="1150"/>
              </a:lnSpc>
              <a:spcBef>
                <a:spcPts val="185"/>
              </a:spcBef>
            </a:pPr>
            <a:r>
              <a:rPr sz="1000" b="1" i="1" dirty="0">
                <a:latin typeface="Times New Roman"/>
                <a:cs typeface="Times New Roman"/>
              </a:rPr>
              <a:t>Fig.(5.7) </a:t>
            </a:r>
            <a:r>
              <a:rPr sz="1000" b="1" i="1" spc="-5" dirty="0">
                <a:latin typeface="Times New Roman"/>
                <a:cs typeface="Times New Roman"/>
              </a:rPr>
              <a:t>Schematic </a:t>
            </a:r>
            <a:r>
              <a:rPr sz="1000" b="1" i="1" dirty="0">
                <a:latin typeface="Times New Roman"/>
                <a:cs typeface="Times New Roman"/>
              </a:rPr>
              <a:t>for the </a:t>
            </a:r>
            <a:r>
              <a:rPr sz="1000" b="1" i="1" spc="-5" dirty="0">
                <a:latin typeface="Times New Roman"/>
                <a:cs typeface="Times New Roman"/>
              </a:rPr>
              <a:t>finite difference  </a:t>
            </a:r>
            <a:r>
              <a:rPr sz="1000" b="1" i="1" dirty="0">
                <a:latin typeface="Times New Roman"/>
                <a:cs typeface="Times New Roman"/>
              </a:rPr>
              <a:t>formulation of the </a:t>
            </a:r>
            <a:r>
              <a:rPr sz="1000" b="1" i="1" spc="-5" dirty="0">
                <a:latin typeface="Times New Roman"/>
                <a:cs typeface="Times New Roman"/>
              </a:rPr>
              <a:t>interface </a:t>
            </a:r>
            <a:r>
              <a:rPr sz="1000" b="1" i="1" dirty="0">
                <a:latin typeface="Times New Roman"/>
                <a:cs typeface="Times New Roman"/>
              </a:rPr>
              <a:t>boundary </a:t>
            </a:r>
            <a:r>
              <a:rPr sz="1000" b="1" i="1" spc="-5" dirty="0">
                <a:latin typeface="Times New Roman"/>
                <a:cs typeface="Times New Roman"/>
              </a:rPr>
              <a:t>condition</a:t>
            </a:r>
            <a:r>
              <a:rPr sz="1000" b="1" i="1" spc="-65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for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ts val="1150"/>
              </a:lnSpc>
            </a:pPr>
            <a:r>
              <a:rPr sz="1000" b="1" i="1" spc="5" dirty="0">
                <a:latin typeface="Times New Roman"/>
                <a:cs typeface="Times New Roman"/>
              </a:rPr>
              <a:t>two </a:t>
            </a:r>
            <a:r>
              <a:rPr sz="1000" b="1" i="1" spc="-5" dirty="0">
                <a:latin typeface="Times New Roman"/>
                <a:cs typeface="Times New Roman"/>
              </a:rPr>
              <a:t>mediums </a:t>
            </a:r>
            <a:r>
              <a:rPr sz="1000" b="1" i="1" spc="5" dirty="0">
                <a:latin typeface="Times New Roman"/>
                <a:cs typeface="Times New Roman"/>
              </a:rPr>
              <a:t>A </a:t>
            </a:r>
            <a:r>
              <a:rPr sz="1000" b="1" i="1" dirty="0">
                <a:latin typeface="Times New Roman"/>
                <a:cs typeface="Times New Roman"/>
              </a:rPr>
              <a:t>and </a:t>
            </a:r>
            <a:r>
              <a:rPr sz="1000" b="1" i="1" spc="5" dirty="0">
                <a:latin typeface="Times New Roman"/>
                <a:cs typeface="Times New Roman"/>
              </a:rPr>
              <a:t>B </a:t>
            </a:r>
            <a:r>
              <a:rPr sz="1000" b="1" i="1" dirty="0">
                <a:latin typeface="Times New Roman"/>
                <a:cs typeface="Times New Roman"/>
              </a:rPr>
              <a:t>that are </a:t>
            </a:r>
            <a:r>
              <a:rPr sz="1000" b="1" i="1" spc="5" dirty="0">
                <a:latin typeface="Times New Roman"/>
                <a:cs typeface="Times New Roman"/>
              </a:rPr>
              <a:t>in </a:t>
            </a:r>
            <a:r>
              <a:rPr sz="1000" b="1" i="1" spc="-5" dirty="0">
                <a:latin typeface="Times New Roman"/>
                <a:cs typeface="Times New Roman"/>
              </a:rPr>
              <a:t>perfect </a:t>
            </a:r>
            <a:r>
              <a:rPr sz="1000" b="1" i="1" dirty="0">
                <a:latin typeface="Times New Roman"/>
                <a:cs typeface="Times New Roman"/>
              </a:rPr>
              <a:t>thermal</a:t>
            </a:r>
            <a:r>
              <a:rPr sz="1000" b="1" i="1" spc="-114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contact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96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792" y="692911"/>
            <a:ext cx="6303645" cy="58419"/>
          </a:xfrm>
          <a:custGeom>
            <a:avLst/>
            <a:gdLst/>
            <a:ahLst/>
            <a:cxnLst/>
            <a:rect l="l" t="t" r="r" b="b"/>
            <a:pathLst>
              <a:path w="6303645" h="58420">
                <a:moveTo>
                  <a:pt x="6303264" y="45720"/>
                </a:moveTo>
                <a:lnTo>
                  <a:pt x="0" y="45720"/>
                </a:lnTo>
                <a:lnTo>
                  <a:pt x="0" y="57912"/>
                </a:lnTo>
                <a:lnTo>
                  <a:pt x="6303264" y="57912"/>
                </a:lnTo>
                <a:lnTo>
                  <a:pt x="6303264" y="45720"/>
                </a:lnTo>
                <a:close/>
              </a:path>
              <a:path w="6303645" h="58420">
                <a:moveTo>
                  <a:pt x="6303264" y="0"/>
                </a:moveTo>
                <a:lnTo>
                  <a:pt x="0" y="0"/>
                </a:lnTo>
                <a:lnTo>
                  <a:pt x="0" y="33528"/>
                </a:lnTo>
                <a:lnTo>
                  <a:pt x="6303264" y="33528"/>
                </a:lnTo>
                <a:lnTo>
                  <a:pt x="6303264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6" name="object 6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96888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96888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337" y="10254920"/>
              <a:ext cx="6260465" cy="127000"/>
            </a:xfrm>
            <a:custGeom>
              <a:avLst/>
              <a:gdLst/>
              <a:ahLst/>
              <a:cxnLst/>
              <a:rect l="l" t="t" r="r" b="b"/>
              <a:pathLst>
                <a:path w="6260465" h="127000">
                  <a:moveTo>
                    <a:pt x="6259969" y="0"/>
                  </a:moveTo>
                  <a:lnTo>
                    <a:pt x="0" y="0"/>
                  </a:lnTo>
                  <a:lnTo>
                    <a:pt x="0" y="126949"/>
                  </a:lnTo>
                  <a:lnTo>
                    <a:pt x="6259969" y="126949"/>
                  </a:lnTo>
                  <a:lnTo>
                    <a:pt x="625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5695" y="796290"/>
            <a:ext cx="6596380" cy="9144000"/>
            <a:chOff x="615695" y="796290"/>
            <a:chExt cx="6596380" cy="9144000"/>
          </a:xfrm>
        </p:grpSpPr>
        <p:sp>
          <p:nvSpPr>
            <p:cNvPr id="15" name="object 15"/>
            <p:cNvSpPr/>
            <p:nvPr/>
          </p:nvSpPr>
          <p:spPr>
            <a:xfrm>
              <a:off x="5318760" y="878840"/>
              <a:ext cx="1892808" cy="1463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5696" y="796289"/>
              <a:ext cx="4678680" cy="9144000"/>
            </a:xfrm>
            <a:custGeom>
              <a:avLst/>
              <a:gdLst/>
              <a:ahLst/>
              <a:cxnLst/>
              <a:rect l="l" t="t" r="r" b="b"/>
              <a:pathLst>
                <a:path w="4678680" h="9144000">
                  <a:moveTo>
                    <a:pt x="4648200" y="27940"/>
                  </a:moveTo>
                  <a:lnTo>
                    <a:pt x="4632960" y="27940"/>
                  </a:lnTo>
                  <a:lnTo>
                    <a:pt x="4632960" y="43180"/>
                  </a:lnTo>
                  <a:lnTo>
                    <a:pt x="4632960" y="9098280"/>
                  </a:lnTo>
                  <a:lnTo>
                    <a:pt x="45720" y="9098280"/>
                  </a:lnTo>
                  <a:lnTo>
                    <a:pt x="45720" y="43180"/>
                  </a:lnTo>
                  <a:lnTo>
                    <a:pt x="4632960" y="43180"/>
                  </a:lnTo>
                  <a:lnTo>
                    <a:pt x="4632960" y="27940"/>
                  </a:lnTo>
                  <a:lnTo>
                    <a:pt x="30480" y="27940"/>
                  </a:lnTo>
                  <a:lnTo>
                    <a:pt x="30480" y="43180"/>
                  </a:lnTo>
                  <a:lnTo>
                    <a:pt x="30480" y="9098280"/>
                  </a:lnTo>
                  <a:lnTo>
                    <a:pt x="30480" y="9113520"/>
                  </a:lnTo>
                  <a:lnTo>
                    <a:pt x="4648200" y="9113520"/>
                  </a:lnTo>
                  <a:lnTo>
                    <a:pt x="4648200" y="9098534"/>
                  </a:lnTo>
                  <a:lnTo>
                    <a:pt x="4648200" y="9098280"/>
                  </a:lnTo>
                  <a:lnTo>
                    <a:pt x="4648200" y="43180"/>
                  </a:lnTo>
                  <a:lnTo>
                    <a:pt x="4648200" y="42926"/>
                  </a:lnTo>
                  <a:lnTo>
                    <a:pt x="4648200" y="27940"/>
                  </a:lnTo>
                  <a:close/>
                </a:path>
                <a:path w="4678680" h="9144000">
                  <a:moveTo>
                    <a:pt x="4678680" y="0"/>
                  </a:moveTo>
                  <a:lnTo>
                    <a:pt x="4663440" y="0"/>
                  </a:lnTo>
                  <a:lnTo>
                    <a:pt x="4663440" y="12700"/>
                  </a:lnTo>
                  <a:lnTo>
                    <a:pt x="4663440" y="9128760"/>
                  </a:lnTo>
                  <a:lnTo>
                    <a:pt x="15240" y="9128760"/>
                  </a:lnTo>
                  <a:lnTo>
                    <a:pt x="15240" y="12700"/>
                  </a:lnTo>
                  <a:lnTo>
                    <a:pt x="4663440" y="12700"/>
                  </a:lnTo>
                  <a:lnTo>
                    <a:pt x="466344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9128760"/>
                  </a:lnTo>
                  <a:lnTo>
                    <a:pt x="0" y="9144000"/>
                  </a:lnTo>
                  <a:lnTo>
                    <a:pt x="4678680" y="9144000"/>
                  </a:lnTo>
                  <a:lnTo>
                    <a:pt x="4678680" y="9129014"/>
                  </a:lnTo>
                  <a:lnTo>
                    <a:pt x="4678680" y="9128760"/>
                  </a:lnTo>
                  <a:lnTo>
                    <a:pt x="4678680" y="12700"/>
                  </a:lnTo>
                  <a:lnTo>
                    <a:pt x="4678680" y="12446"/>
                  </a:lnTo>
                  <a:lnTo>
                    <a:pt x="4678680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7511" y="4600448"/>
              <a:ext cx="4568952" cy="52913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4463" y="845312"/>
              <a:ext cx="4572000" cy="3810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99252" y="2411476"/>
            <a:ext cx="1061085" cy="3289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5725" marR="5080" indent="-73660">
              <a:lnSpc>
                <a:spcPts val="1180"/>
              </a:lnSpc>
              <a:spcBef>
                <a:spcPts val="160"/>
              </a:spcBef>
            </a:pPr>
            <a:r>
              <a:rPr sz="1000" b="1" i="1" dirty="0">
                <a:latin typeface="Times New Roman"/>
                <a:cs typeface="Times New Roman"/>
              </a:rPr>
              <a:t>Fig.(5.8)</a:t>
            </a:r>
            <a:r>
              <a:rPr sz="1000" b="1" i="1" spc="-6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Schematic  </a:t>
            </a:r>
            <a:r>
              <a:rPr sz="1000" b="1" i="1" dirty="0">
                <a:latin typeface="Times New Roman"/>
                <a:cs typeface="Times New Roman"/>
              </a:rPr>
              <a:t>for Example-</a:t>
            </a:r>
            <a:r>
              <a:rPr sz="1000" b="1" i="1" spc="-4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5.1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97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815840" y="1735327"/>
            <a:ext cx="335280" cy="16192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ts val="1205"/>
              </a:lnSpc>
            </a:pPr>
            <a:r>
              <a:rPr sz="1100" b="1" dirty="0">
                <a:latin typeface="Arial Narrow"/>
                <a:cs typeface="Arial Narrow"/>
              </a:rPr>
              <a:t>(5.8).</a:t>
            </a:r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1791" y="692912"/>
            <a:ext cx="6477000" cy="4389120"/>
            <a:chOff x="621791" y="692912"/>
            <a:chExt cx="6477000" cy="4389120"/>
          </a:xfrm>
        </p:grpSpPr>
        <p:sp>
          <p:nvSpPr>
            <p:cNvPr id="5" name="object 5"/>
            <p:cNvSpPr/>
            <p:nvPr/>
          </p:nvSpPr>
          <p:spPr>
            <a:xfrm>
              <a:off x="621792" y="692911"/>
              <a:ext cx="6303645" cy="58419"/>
            </a:xfrm>
            <a:custGeom>
              <a:avLst/>
              <a:gdLst/>
              <a:ahLst/>
              <a:cxnLst/>
              <a:rect l="l" t="t" r="r" b="b"/>
              <a:pathLst>
                <a:path w="6303645" h="58420">
                  <a:moveTo>
                    <a:pt x="6303264" y="45720"/>
                  </a:moveTo>
                  <a:lnTo>
                    <a:pt x="0" y="45720"/>
                  </a:lnTo>
                  <a:lnTo>
                    <a:pt x="0" y="57912"/>
                  </a:lnTo>
                  <a:lnTo>
                    <a:pt x="6303264" y="57912"/>
                  </a:lnTo>
                  <a:lnTo>
                    <a:pt x="6303264" y="45720"/>
                  </a:lnTo>
                  <a:close/>
                </a:path>
                <a:path w="6303645" h="58420">
                  <a:moveTo>
                    <a:pt x="6303264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6303264" y="33528"/>
                  </a:lnTo>
                  <a:lnTo>
                    <a:pt x="6303264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6151" y="1183640"/>
              <a:ext cx="2072640" cy="38983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09016" y="10208768"/>
            <a:ext cx="6425565" cy="347980"/>
            <a:chOff x="509016" y="10208768"/>
            <a:chExt cx="6425565" cy="347980"/>
          </a:xfrm>
        </p:grpSpPr>
        <p:sp>
          <p:nvSpPr>
            <p:cNvPr id="8" name="object 8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08610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108610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3615" y="10243210"/>
              <a:ext cx="6301105" cy="150495"/>
            </a:xfrm>
            <a:custGeom>
              <a:avLst/>
              <a:gdLst/>
              <a:ahLst/>
              <a:cxnLst/>
              <a:rect l="l" t="t" r="r" b="b"/>
              <a:pathLst>
                <a:path w="6301105" h="150495">
                  <a:moveTo>
                    <a:pt x="6300965" y="0"/>
                  </a:moveTo>
                  <a:lnTo>
                    <a:pt x="0" y="0"/>
                  </a:lnTo>
                  <a:lnTo>
                    <a:pt x="0" y="150380"/>
                  </a:lnTo>
                  <a:lnTo>
                    <a:pt x="6300965" y="150380"/>
                  </a:lnTo>
                  <a:lnTo>
                    <a:pt x="6300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86476" y="5084572"/>
            <a:ext cx="1061085" cy="3289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5725" marR="5080" indent="-73660">
              <a:lnSpc>
                <a:spcPts val="1180"/>
              </a:lnSpc>
              <a:spcBef>
                <a:spcPts val="160"/>
              </a:spcBef>
            </a:pPr>
            <a:r>
              <a:rPr sz="1000" b="1" i="1" dirty="0">
                <a:latin typeface="Times New Roman"/>
                <a:cs typeface="Times New Roman"/>
              </a:rPr>
              <a:t>Fig.(5.9)</a:t>
            </a:r>
            <a:r>
              <a:rPr sz="1000" b="1" i="1" spc="-6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Schematic  </a:t>
            </a:r>
            <a:r>
              <a:rPr sz="1000" b="1" i="1" dirty="0">
                <a:latin typeface="Times New Roman"/>
                <a:cs typeface="Times New Roman"/>
              </a:rPr>
              <a:t>for Example-</a:t>
            </a:r>
            <a:r>
              <a:rPr sz="1000" b="1" i="1" spc="-4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5.2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8744" y="787400"/>
            <a:ext cx="4401820" cy="9067800"/>
            <a:chOff x="618744" y="787400"/>
            <a:chExt cx="4401820" cy="9067800"/>
          </a:xfrm>
        </p:grpSpPr>
        <p:sp>
          <p:nvSpPr>
            <p:cNvPr id="18" name="object 18"/>
            <p:cNvSpPr/>
            <p:nvPr/>
          </p:nvSpPr>
          <p:spPr>
            <a:xfrm>
              <a:off x="664464" y="833119"/>
              <a:ext cx="4309872" cy="8976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8744" y="787399"/>
              <a:ext cx="4401820" cy="9067800"/>
            </a:xfrm>
            <a:custGeom>
              <a:avLst/>
              <a:gdLst/>
              <a:ahLst/>
              <a:cxnLst/>
              <a:rect l="l" t="t" r="r" b="b"/>
              <a:pathLst>
                <a:path w="4401820" h="9067800">
                  <a:moveTo>
                    <a:pt x="4370832" y="30480"/>
                  </a:moveTo>
                  <a:lnTo>
                    <a:pt x="4355592" y="30480"/>
                  </a:lnTo>
                  <a:lnTo>
                    <a:pt x="4355592" y="45720"/>
                  </a:lnTo>
                  <a:lnTo>
                    <a:pt x="4355592" y="9022080"/>
                  </a:lnTo>
                  <a:lnTo>
                    <a:pt x="45720" y="9022080"/>
                  </a:lnTo>
                  <a:lnTo>
                    <a:pt x="45720" y="45720"/>
                  </a:lnTo>
                  <a:lnTo>
                    <a:pt x="4355592" y="45720"/>
                  </a:lnTo>
                  <a:lnTo>
                    <a:pt x="4355592" y="30480"/>
                  </a:lnTo>
                  <a:lnTo>
                    <a:pt x="30480" y="30480"/>
                  </a:lnTo>
                  <a:lnTo>
                    <a:pt x="30480" y="45720"/>
                  </a:lnTo>
                  <a:lnTo>
                    <a:pt x="30480" y="9022080"/>
                  </a:lnTo>
                  <a:lnTo>
                    <a:pt x="30480" y="9037320"/>
                  </a:lnTo>
                  <a:lnTo>
                    <a:pt x="4370832" y="9037320"/>
                  </a:lnTo>
                  <a:lnTo>
                    <a:pt x="4370832" y="9022093"/>
                  </a:lnTo>
                  <a:lnTo>
                    <a:pt x="4370832" y="45720"/>
                  </a:lnTo>
                  <a:lnTo>
                    <a:pt x="4370832" y="30480"/>
                  </a:lnTo>
                  <a:close/>
                </a:path>
                <a:path w="4401820" h="9067800">
                  <a:moveTo>
                    <a:pt x="4401312" y="0"/>
                  </a:moveTo>
                  <a:lnTo>
                    <a:pt x="4386072" y="0"/>
                  </a:lnTo>
                  <a:lnTo>
                    <a:pt x="4386072" y="15240"/>
                  </a:lnTo>
                  <a:lnTo>
                    <a:pt x="4386072" y="9052560"/>
                  </a:lnTo>
                  <a:lnTo>
                    <a:pt x="15240" y="9052560"/>
                  </a:lnTo>
                  <a:lnTo>
                    <a:pt x="15240" y="15240"/>
                  </a:lnTo>
                  <a:lnTo>
                    <a:pt x="4386072" y="15240"/>
                  </a:lnTo>
                  <a:lnTo>
                    <a:pt x="4386072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9052560"/>
                  </a:lnTo>
                  <a:lnTo>
                    <a:pt x="0" y="9067800"/>
                  </a:lnTo>
                  <a:lnTo>
                    <a:pt x="4401312" y="9067800"/>
                  </a:lnTo>
                  <a:lnTo>
                    <a:pt x="4401312" y="9052560"/>
                  </a:lnTo>
                  <a:lnTo>
                    <a:pt x="4401312" y="15240"/>
                  </a:lnTo>
                  <a:lnTo>
                    <a:pt x="44013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892296" y="1521967"/>
            <a:ext cx="335280" cy="16192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marL="29845">
              <a:lnSpc>
                <a:spcPts val="1205"/>
              </a:lnSpc>
            </a:pPr>
            <a:r>
              <a:rPr sz="1100" b="1" dirty="0">
                <a:latin typeface="Arial Narrow"/>
                <a:cs typeface="Arial Narrow"/>
              </a:rPr>
              <a:t>(5.9).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98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8744" y="692912"/>
            <a:ext cx="6471285" cy="9217025"/>
            <a:chOff x="618744" y="692912"/>
            <a:chExt cx="6471285" cy="9217025"/>
          </a:xfrm>
        </p:grpSpPr>
        <p:sp>
          <p:nvSpPr>
            <p:cNvPr id="5" name="object 5"/>
            <p:cNvSpPr/>
            <p:nvPr/>
          </p:nvSpPr>
          <p:spPr>
            <a:xfrm>
              <a:off x="621792" y="692911"/>
              <a:ext cx="6303645" cy="58419"/>
            </a:xfrm>
            <a:custGeom>
              <a:avLst/>
              <a:gdLst/>
              <a:ahLst/>
              <a:cxnLst/>
              <a:rect l="l" t="t" r="r" b="b"/>
              <a:pathLst>
                <a:path w="6303645" h="58420">
                  <a:moveTo>
                    <a:pt x="6303264" y="45720"/>
                  </a:moveTo>
                  <a:lnTo>
                    <a:pt x="0" y="45720"/>
                  </a:lnTo>
                  <a:lnTo>
                    <a:pt x="0" y="57912"/>
                  </a:lnTo>
                  <a:lnTo>
                    <a:pt x="6303264" y="57912"/>
                  </a:lnTo>
                  <a:lnTo>
                    <a:pt x="6303264" y="45720"/>
                  </a:lnTo>
                  <a:close/>
                </a:path>
                <a:path w="6303645" h="58420">
                  <a:moveTo>
                    <a:pt x="6303264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6303264" y="33528"/>
                  </a:lnTo>
                  <a:lnTo>
                    <a:pt x="6303264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464" y="836168"/>
              <a:ext cx="4422648" cy="90281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44" y="789939"/>
              <a:ext cx="4514215" cy="9119870"/>
            </a:xfrm>
            <a:custGeom>
              <a:avLst/>
              <a:gdLst/>
              <a:ahLst/>
              <a:cxnLst/>
              <a:rect l="l" t="t" r="r" b="b"/>
              <a:pathLst>
                <a:path w="4514215" h="9119870">
                  <a:moveTo>
                    <a:pt x="451408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104630"/>
                  </a:lnTo>
                  <a:lnTo>
                    <a:pt x="0" y="9119870"/>
                  </a:lnTo>
                  <a:lnTo>
                    <a:pt x="4514088" y="9119870"/>
                  </a:lnTo>
                  <a:lnTo>
                    <a:pt x="4514088" y="9104630"/>
                  </a:lnTo>
                  <a:lnTo>
                    <a:pt x="15240" y="9104630"/>
                  </a:lnTo>
                  <a:lnTo>
                    <a:pt x="15240" y="15240"/>
                  </a:lnTo>
                  <a:lnTo>
                    <a:pt x="4514088" y="15240"/>
                  </a:lnTo>
                  <a:lnTo>
                    <a:pt x="451408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38928" y="2436368"/>
              <a:ext cx="1950720" cy="12801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9224" y="805687"/>
              <a:ext cx="4483735" cy="9089390"/>
            </a:xfrm>
            <a:custGeom>
              <a:avLst/>
              <a:gdLst/>
              <a:ahLst/>
              <a:cxnLst/>
              <a:rect l="l" t="t" r="r" b="b"/>
              <a:pathLst>
                <a:path w="4483735" h="9089390">
                  <a:moveTo>
                    <a:pt x="4453128" y="14732"/>
                  </a:moveTo>
                  <a:lnTo>
                    <a:pt x="0" y="14732"/>
                  </a:lnTo>
                  <a:lnTo>
                    <a:pt x="0" y="29972"/>
                  </a:lnTo>
                  <a:lnTo>
                    <a:pt x="0" y="9058402"/>
                  </a:lnTo>
                  <a:lnTo>
                    <a:pt x="0" y="9073642"/>
                  </a:lnTo>
                  <a:lnTo>
                    <a:pt x="4453128" y="9073642"/>
                  </a:lnTo>
                  <a:lnTo>
                    <a:pt x="4453128" y="9058669"/>
                  </a:lnTo>
                  <a:lnTo>
                    <a:pt x="4453128" y="9058402"/>
                  </a:lnTo>
                  <a:lnTo>
                    <a:pt x="4453128" y="30480"/>
                  </a:lnTo>
                  <a:lnTo>
                    <a:pt x="4437888" y="30480"/>
                  </a:lnTo>
                  <a:lnTo>
                    <a:pt x="4437888" y="9058402"/>
                  </a:lnTo>
                  <a:lnTo>
                    <a:pt x="15240" y="9058402"/>
                  </a:lnTo>
                  <a:lnTo>
                    <a:pt x="15240" y="29972"/>
                  </a:lnTo>
                  <a:lnTo>
                    <a:pt x="4453128" y="29972"/>
                  </a:lnTo>
                  <a:lnTo>
                    <a:pt x="4453128" y="14732"/>
                  </a:lnTo>
                  <a:close/>
                </a:path>
                <a:path w="4483735" h="9089390">
                  <a:moveTo>
                    <a:pt x="4483608" y="0"/>
                  </a:moveTo>
                  <a:lnTo>
                    <a:pt x="4468368" y="0"/>
                  </a:lnTo>
                  <a:lnTo>
                    <a:pt x="4468368" y="9089136"/>
                  </a:lnTo>
                  <a:lnTo>
                    <a:pt x="4483608" y="9089149"/>
                  </a:lnTo>
                  <a:lnTo>
                    <a:pt x="448360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11" name="object 11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96888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96888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1192" y="10254920"/>
              <a:ext cx="6242685" cy="127000"/>
            </a:xfrm>
            <a:custGeom>
              <a:avLst/>
              <a:gdLst/>
              <a:ahLst/>
              <a:cxnLst/>
              <a:rect l="l" t="t" r="r" b="b"/>
              <a:pathLst>
                <a:path w="6242684" h="127000">
                  <a:moveTo>
                    <a:pt x="6242392" y="0"/>
                  </a:moveTo>
                  <a:lnTo>
                    <a:pt x="0" y="0"/>
                  </a:lnTo>
                  <a:lnTo>
                    <a:pt x="0" y="126949"/>
                  </a:lnTo>
                  <a:lnTo>
                    <a:pt x="6242392" y="126949"/>
                  </a:lnTo>
                  <a:lnTo>
                    <a:pt x="6242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92296" y="5591047"/>
            <a:ext cx="658495" cy="16192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100" b="1" spc="-5" dirty="0">
                <a:latin typeface="Arial Narrow"/>
                <a:cs typeface="Arial Narrow"/>
              </a:rPr>
              <a:t>Fig.(5.10);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99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24347" y="3783076"/>
            <a:ext cx="1468120" cy="4749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ctr">
              <a:lnSpc>
                <a:spcPct val="97000"/>
              </a:lnSpc>
              <a:spcBef>
                <a:spcPts val="145"/>
              </a:spcBef>
            </a:pPr>
            <a:r>
              <a:rPr sz="1000" b="1" i="1" dirty="0">
                <a:latin typeface="Times New Roman"/>
                <a:cs typeface="Times New Roman"/>
              </a:rPr>
              <a:t>Fig.(5.10) </a:t>
            </a:r>
            <a:r>
              <a:rPr sz="1000" b="1" i="1" spc="-5" dirty="0">
                <a:latin typeface="Times New Roman"/>
                <a:cs typeface="Times New Roman"/>
              </a:rPr>
              <a:t>Schematic </a:t>
            </a:r>
            <a:r>
              <a:rPr sz="1000" b="1" i="1" dirty="0">
                <a:latin typeface="Times New Roman"/>
                <a:cs typeface="Times New Roman"/>
              </a:rPr>
              <a:t>of</a:t>
            </a:r>
            <a:r>
              <a:rPr sz="1000" b="1" i="1" spc="-70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the  volume element of </a:t>
            </a:r>
            <a:r>
              <a:rPr sz="1000" b="1" i="1" spc="-5" dirty="0">
                <a:latin typeface="Times New Roman"/>
                <a:cs typeface="Times New Roman"/>
              </a:rPr>
              <a:t>node </a:t>
            </a:r>
            <a:r>
              <a:rPr sz="1000" b="1" i="1" dirty="0">
                <a:latin typeface="Times New Roman"/>
                <a:cs typeface="Times New Roman"/>
              </a:rPr>
              <a:t>5  at the </a:t>
            </a:r>
            <a:r>
              <a:rPr sz="1000" b="1" i="1" spc="-5" dirty="0">
                <a:latin typeface="Times New Roman"/>
                <a:cs typeface="Times New Roman"/>
              </a:rPr>
              <a:t>tip </a:t>
            </a:r>
            <a:r>
              <a:rPr sz="1000" b="1" i="1" dirty="0">
                <a:latin typeface="Times New Roman"/>
                <a:cs typeface="Times New Roman"/>
              </a:rPr>
              <a:t>of a </a:t>
            </a:r>
            <a:r>
              <a:rPr sz="1000" b="1" i="1" spc="-5" dirty="0">
                <a:latin typeface="Times New Roman"/>
                <a:cs typeface="Times New Roman"/>
              </a:rPr>
              <a:t>triangular</a:t>
            </a:r>
            <a:r>
              <a:rPr sz="1000" b="1" i="1" spc="-60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fin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936" y="339343"/>
            <a:ext cx="6416040" cy="381000"/>
            <a:chOff x="630936" y="339343"/>
            <a:chExt cx="6416040" cy="381000"/>
          </a:xfrm>
        </p:grpSpPr>
        <p:sp>
          <p:nvSpPr>
            <p:cNvPr id="3" name="object 3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904" y="339343"/>
              <a:ext cx="6291072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4" y="3393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896" y="415543"/>
              <a:ext cx="6291072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896" y="415543"/>
              <a:ext cx="6291580" cy="228600"/>
            </a:xfrm>
            <a:custGeom>
              <a:avLst/>
              <a:gdLst/>
              <a:ahLst/>
              <a:cxnLst/>
              <a:rect l="l" t="t" r="r" b="b"/>
              <a:pathLst>
                <a:path w="6291580" h="228600">
                  <a:moveTo>
                    <a:pt x="629107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291072" y="228600"/>
                  </a:lnTo>
                  <a:lnTo>
                    <a:pt x="6291072" y="76200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936" y="491743"/>
              <a:ext cx="6288405" cy="228600"/>
            </a:xfrm>
            <a:custGeom>
              <a:avLst/>
              <a:gdLst/>
              <a:ahLst/>
              <a:cxnLst/>
              <a:rect l="l" t="t" r="r" b="b"/>
              <a:pathLst>
                <a:path w="6288405" h="228600">
                  <a:moveTo>
                    <a:pt x="6288023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288023" y="228600"/>
                  </a:lnTo>
                  <a:lnTo>
                    <a:pt x="6288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8236" y="463804"/>
            <a:ext cx="988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Chapter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Five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4476" y="463804"/>
            <a:ext cx="2105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Numerical Heat</a:t>
            </a:r>
            <a:r>
              <a:rPr sz="1400" b="1" i="1" spc="-10" dirty="0">
                <a:latin typeface="Times New Roman"/>
                <a:cs typeface="Times New Roman"/>
              </a:rPr>
              <a:t> Conduction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8744" y="692912"/>
            <a:ext cx="6306820" cy="9278620"/>
            <a:chOff x="618744" y="692912"/>
            <a:chExt cx="6306820" cy="9278620"/>
          </a:xfrm>
        </p:grpSpPr>
        <p:sp>
          <p:nvSpPr>
            <p:cNvPr id="13" name="object 13"/>
            <p:cNvSpPr/>
            <p:nvPr/>
          </p:nvSpPr>
          <p:spPr>
            <a:xfrm>
              <a:off x="621792" y="692911"/>
              <a:ext cx="6303645" cy="58419"/>
            </a:xfrm>
            <a:custGeom>
              <a:avLst/>
              <a:gdLst/>
              <a:ahLst/>
              <a:cxnLst/>
              <a:rect l="l" t="t" r="r" b="b"/>
              <a:pathLst>
                <a:path w="6303645" h="58420">
                  <a:moveTo>
                    <a:pt x="6303264" y="45720"/>
                  </a:moveTo>
                  <a:lnTo>
                    <a:pt x="0" y="45720"/>
                  </a:lnTo>
                  <a:lnTo>
                    <a:pt x="0" y="57912"/>
                  </a:lnTo>
                  <a:lnTo>
                    <a:pt x="6303264" y="57912"/>
                  </a:lnTo>
                  <a:lnTo>
                    <a:pt x="6303264" y="45720"/>
                  </a:lnTo>
                  <a:close/>
                </a:path>
                <a:path w="6303645" h="58420">
                  <a:moveTo>
                    <a:pt x="6303264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6303264" y="33528"/>
                  </a:lnTo>
                  <a:lnTo>
                    <a:pt x="6303264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4464" y="817880"/>
              <a:ext cx="4770120" cy="5486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44" y="772159"/>
              <a:ext cx="4861560" cy="5577840"/>
            </a:xfrm>
            <a:custGeom>
              <a:avLst/>
              <a:gdLst/>
              <a:ahLst/>
              <a:cxnLst/>
              <a:rect l="l" t="t" r="r" b="b"/>
              <a:pathLst>
                <a:path w="4861560" h="5577840">
                  <a:moveTo>
                    <a:pt x="4831080" y="30480"/>
                  </a:moveTo>
                  <a:lnTo>
                    <a:pt x="4815840" y="30480"/>
                  </a:lnTo>
                  <a:lnTo>
                    <a:pt x="4815840" y="45720"/>
                  </a:lnTo>
                  <a:lnTo>
                    <a:pt x="4815840" y="5532120"/>
                  </a:lnTo>
                  <a:lnTo>
                    <a:pt x="45720" y="5532120"/>
                  </a:lnTo>
                  <a:lnTo>
                    <a:pt x="45720" y="45720"/>
                  </a:lnTo>
                  <a:lnTo>
                    <a:pt x="4815840" y="45720"/>
                  </a:lnTo>
                  <a:lnTo>
                    <a:pt x="4815840" y="30480"/>
                  </a:lnTo>
                  <a:lnTo>
                    <a:pt x="30480" y="30480"/>
                  </a:lnTo>
                  <a:lnTo>
                    <a:pt x="30480" y="45720"/>
                  </a:lnTo>
                  <a:lnTo>
                    <a:pt x="30480" y="5532120"/>
                  </a:lnTo>
                  <a:lnTo>
                    <a:pt x="30480" y="5547360"/>
                  </a:lnTo>
                  <a:lnTo>
                    <a:pt x="4831080" y="5547360"/>
                  </a:lnTo>
                  <a:lnTo>
                    <a:pt x="4831080" y="5532120"/>
                  </a:lnTo>
                  <a:lnTo>
                    <a:pt x="4831080" y="45720"/>
                  </a:lnTo>
                  <a:lnTo>
                    <a:pt x="4831080" y="30480"/>
                  </a:lnTo>
                  <a:close/>
                </a:path>
                <a:path w="4861560" h="5577840">
                  <a:moveTo>
                    <a:pt x="4861560" y="0"/>
                  </a:moveTo>
                  <a:lnTo>
                    <a:pt x="4846320" y="0"/>
                  </a:lnTo>
                  <a:lnTo>
                    <a:pt x="4846320" y="15240"/>
                  </a:lnTo>
                  <a:lnTo>
                    <a:pt x="4846320" y="5562600"/>
                  </a:lnTo>
                  <a:lnTo>
                    <a:pt x="15240" y="5562600"/>
                  </a:lnTo>
                  <a:lnTo>
                    <a:pt x="15240" y="15240"/>
                  </a:lnTo>
                  <a:lnTo>
                    <a:pt x="4846320" y="15240"/>
                  </a:lnTo>
                  <a:lnTo>
                    <a:pt x="48463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562600"/>
                  </a:lnTo>
                  <a:lnTo>
                    <a:pt x="0" y="5577840"/>
                  </a:lnTo>
                  <a:lnTo>
                    <a:pt x="4861560" y="5577840"/>
                  </a:lnTo>
                  <a:lnTo>
                    <a:pt x="4861560" y="5562612"/>
                  </a:lnTo>
                  <a:lnTo>
                    <a:pt x="4861560" y="15240"/>
                  </a:lnTo>
                  <a:lnTo>
                    <a:pt x="4861560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0936" y="6392671"/>
              <a:ext cx="3999229" cy="3578860"/>
            </a:xfrm>
            <a:custGeom>
              <a:avLst/>
              <a:gdLst/>
              <a:ahLst/>
              <a:cxnLst/>
              <a:rect l="l" t="t" r="r" b="b"/>
              <a:pathLst>
                <a:path w="3999229" h="3578859">
                  <a:moveTo>
                    <a:pt x="3998976" y="0"/>
                  </a:moveTo>
                  <a:lnTo>
                    <a:pt x="0" y="0"/>
                  </a:lnTo>
                  <a:lnTo>
                    <a:pt x="0" y="3578352"/>
                  </a:lnTo>
                  <a:lnTo>
                    <a:pt x="3998976" y="3578352"/>
                  </a:lnTo>
                  <a:lnTo>
                    <a:pt x="3998976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09016" y="10208768"/>
            <a:ext cx="6416040" cy="347980"/>
            <a:chOff x="509016" y="10208768"/>
            <a:chExt cx="6416040" cy="347980"/>
          </a:xfrm>
        </p:grpSpPr>
        <p:sp>
          <p:nvSpPr>
            <p:cNvPr id="18" name="object 18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9016" y="10361168"/>
              <a:ext cx="6288024" cy="1950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9016" y="103611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0" y="195072"/>
                  </a:lnTo>
                  <a:lnTo>
                    <a:pt x="6288024" y="195072"/>
                  </a:lnTo>
                  <a:lnTo>
                    <a:pt x="6288024" y="118872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3024" y="102849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3024" y="10284968"/>
              <a:ext cx="6288024" cy="1950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3024" y="10284981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14465"/>
                  </a:lnTo>
                  <a:lnTo>
                    <a:pt x="0" y="118859"/>
                  </a:lnTo>
                  <a:lnTo>
                    <a:pt x="0" y="195059"/>
                  </a:lnTo>
                  <a:lnTo>
                    <a:pt x="6288024" y="195059"/>
                  </a:lnTo>
                  <a:lnTo>
                    <a:pt x="6288024" y="118859"/>
                  </a:lnTo>
                  <a:lnTo>
                    <a:pt x="6288024" y="114465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7032" y="10208768"/>
              <a:ext cx="6288405" cy="195580"/>
            </a:xfrm>
            <a:custGeom>
              <a:avLst/>
              <a:gdLst/>
              <a:ahLst/>
              <a:cxnLst/>
              <a:rect l="l" t="t" r="r" b="b"/>
              <a:pathLst>
                <a:path w="6288405" h="195579">
                  <a:moveTo>
                    <a:pt x="6288024" y="0"/>
                  </a:moveTo>
                  <a:lnTo>
                    <a:pt x="0" y="0"/>
                  </a:lnTo>
                  <a:lnTo>
                    <a:pt x="0" y="195071"/>
                  </a:lnTo>
                  <a:lnTo>
                    <a:pt x="6288024" y="195071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5337" y="10243210"/>
              <a:ext cx="6266180" cy="156845"/>
            </a:xfrm>
            <a:custGeom>
              <a:avLst/>
              <a:gdLst/>
              <a:ahLst/>
              <a:cxnLst/>
              <a:rect l="l" t="t" r="r" b="b"/>
              <a:pathLst>
                <a:path w="6266180" h="156845">
                  <a:moveTo>
                    <a:pt x="6265824" y="0"/>
                  </a:moveTo>
                  <a:lnTo>
                    <a:pt x="0" y="0"/>
                  </a:lnTo>
                  <a:lnTo>
                    <a:pt x="0" y="156235"/>
                  </a:lnTo>
                  <a:lnTo>
                    <a:pt x="6265824" y="156235"/>
                  </a:lnTo>
                  <a:lnTo>
                    <a:pt x="6265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5536" y="6367779"/>
            <a:ext cx="4068445" cy="2146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algn="just">
              <a:lnSpc>
                <a:spcPts val="1515"/>
              </a:lnSpc>
              <a:spcBef>
                <a:spcPts val="95"/>
              </a:spcBef>
            </a:pPr>
            <a:r>
              <a:rPr sz="1300" b="1" i="1" dirty="0">
                <a:latin typeface="Times New Roman"/>
                <a:cs typeface="Times New Roman"/>
              </a:rPr>
              <a:t>5.4- </a:t>
            </a:r>
            <a:r>
              <a:rPr sz="1300" b="1" i="1" spc="-5" dirty="0">
                <a:latin typeface="Times New Roman"/>
                <a:cs typeface="Times New Roman"/>
              </a:rPr>
              <a:t>Two-Dimensional </a:t>
            </a:r>
            <a:r>
              <a:rPr sz="1300" b="1" i="1" spc="-10" dirty="0">
                <a:latin typeface="Times New Roman"/>
                <a:cs typeface="Times New Roman"/>
              </a:rPr>
              <a:t>Steady </a:t>
            </a:r>
            <a:r>
              <a:rPr sz="1300" b="1" i="1" spc="-5" dirty="0">
                <a:latin typeface="Times New Roman"/>
                <a:cs typeface="Times New Roman"/>
              </a:rPr>
              <a:t>Heat</a:t>
            </a:r>
            <a:r>
              <a:rPr sz="1300" b="1" i="1" spc="50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Conduction</a:t>
            </a:r>
            <a:endParaRPr sz="1300">
              <a:latin typeface="Times New Roman"/>
              <a:cs typeface="Times New Roman"/>
            </a:endParaRPr>
          </a:p>
          <a:p>
            <a:pPr marL="25400" marR="30480" indent="188595" algn="just">
              <a:lnSpc>
                <a:spcPct val="958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Consider a </a:t>
            </a:r>
            <a:r>
              <a:rPr sz="1200" i="1" spc="-5" dirty="0">
                <a:latin typeface="Times New Roman"/>
                <a:cs typeface="Times New Roman"/>
              </a:rPr>
              <a:t>rectangular </a:t>
            </a:r>
            <a:r>
              <a:rPr sz="1200" i="1" dirty="0">
                <a:latin typeface="Times New Roman"/>
                <a:cs typeface="Times New Roman"/>
              </a:rPr>
              <a:t>region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heat conduction </a:t>
            </a:r>
            <a:r>
              <a:rPr sz="1200" spc="-15" dirty="0">
                <a:latin typeface="Times New Roman"/>
                <a:cs typeface="Times New Roman"/>
              </a:rPr>
              <a:t>is  </a:t>
            </a:r>
            <a:r>
              <a:rPr sz="1200" spc="-5" dirty="0">
                <a:latin typeface="Times New Roman"/>
                <a:cs typeface="Times New Roman"/>
              </a:rPr>
              <a:t>significant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x-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y-</a:t>
            </a:r>
            <a:r>
              <a:rPr sz="1200" spc="-5" dirty="0">
                <a:latin typeface="Times New Roman"/>
                <a:cs typeface="Times New Roman"/>
              </a:rPr>
              <a:t>directions. </a:t>
            </a:r>
            <a:r>
              <a:rPr sz="1200" dirty="0">
                <a:latin typeface="Times New Roman"/>
                <a:cs typeface="Times New Roman"/>
              </a:rPr>
              <a:t>Now </a:t>
            </a:r>
            <a:r>
              <a:rPr sz="1200" spc="-10" dirty="0">
                <a:latin typeface="Times New Roman"/>
                <a:cs typeface="Times New Roman"/>
              </a:rPr>
              <a:t>divide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i="1" dirty="0">
                <a:latin typeface="Times New Roman"/>
                <a:cs typeface="Times New Roman"/>
              </a:rPr>
              <a:t>x-y </a:t>
            </a:r>
            <a:r>
              <a:rPr sz="1200" spc="-5" dirty="0">
                <a:latin typeface="Times New Roman"/>
                <a:cs typeface="Times New Roman"/>
              </a:rPr>
              <a:t>plane </a:t>
            </a:r>
            <a:r>
              <a:rPr sz="1200" spc="2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the region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a rectangular </a:t>
            </a:r>
            <a:r>
              <a:rPr sz="1200" spc="-10" dirty="0">
                <a:latin typeface="Times New Roman"/>
                <a:cs typeface="Times New Roman"/>
              </a:rPr>
              <a:t>mesh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nodal </a:t>
            </a:r>
            <a:r>
              <a:rPr sz="1200" spc="-5" dirty="0">
                <a:latin typeface="Times New Roman"/>
                <a:cs typeface="Times New Roman"/>
              </a:rPr>
              <a:t>points spaced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dirty="0">
                <a:latin typeface="Times New Roman"/>
                <a:cs typeface="Times New Roman"/>
              </a:rPr>
              <a:t>and 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 </a:t>
            </a:r>
            <a:r>
              <a:rPr sz="1200" spc="-5" dirty="0">
                <a:latin typeface="Times New Roman"/>
                <a:cs typeface="Times New Roman"/>
              </a:rPr>
              <a:t>apart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x-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y-</a:t>
            </a:r>
            <a:r>
              <a:rPr sz="1200" spc="-5" dirty="0">
                <a:latin typeface="Times New Roman"/>
                <a:cs typeface="Times New Roman"/>
              </a:rPr>
              <a:t>directions, respectively, as shown in  Fig.(5.11),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consider a </a:t>
            </a:r>
            <a:r>
              <a:rPr sz="1200" spc="-10" dirty="0">
                <a:latin typeface="Times New Roman"/>
                <a:cs typeface="Times New Roman"/>
              </a:rPr>
              <a:t>unit </a:t>
            </a:r>
            <a:r>
              <a:rPr sz="1200" dirty="0">
                <a:latin typeface="Times New Roman"/>
                <a:cs typeface="Times New Roman"/>
              </a:rPr>
              <a:t>depth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spc="5" dirty="0">
                <a:latin typeface="Times New Roman"/>
                <a:cs typeface="Times New Roman"/>
              </a:rPr>
              <a:t>Δ</a:t>
            </a:r>
            <a:r>
              <a:rPr sz="1200" b="1" i="1" spc="5" dirty="0">
                <a:latin typeface="Times New Roman"/>
                <a:cs typeface="Times New Roman"/>
              </a:rPr>
              <a:t>z </a:t>
            </a:r>
            <a:r>
              <a:rPr sz="1200" b="1" i="1" spc="-10" dirty="0">
                <a:latin typeface="Times New Roman"/>
                <a:cs typeface="Times New Roman"/>
              </a:rPr>
              <a:t>=1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z-</a:t>
            </a:r>
            <a:r>
              <a:rPr sz="1200" spc="-5" dirty="0">
                <a:latin typeface="Times New Roman"/>
                <a:cs typeface="Times New Roman"/>
              </a:rPr>
              <a:t>direction.  A </a:t>
            </a:r>
            <a:r>
              <a:rPr sz="1200" i="1" spc="-5" dirty="0">
                <a:latin typeface="Times New Roman"/>
                <a:cs typeface="Times New Roman"/>
              </a:rPr>
              <a:t>double subscript notation </a:t>
            </a:r>
            <a:r>
              <a:rPr sz="1200" spc="5" dirty="0">
                <a:latin typeface="Times New Roman"/>
                <a:cs typeface="Times New Roman"/>
              </a:rPr>
              <a:t>(</a:t>
            </a:r>
            <a:r>
              <a:rPr sz="1200" b="1" i="1" spc="5" dirty="0">
                <a:latin typeface="Times New Roman"/>
                <a:cs typeface="Times New Roman"/>
              </a:rPr>
              <a:t>m</a:t>
            </a:r>
            <a:r>
              <a:rPr sz="1200" spc="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) </a:t>
            </a:r>
            <a:r>
              <a:rPr sz="1200" spc="-10" dirty="0">
                <a:latin typeface="Times New Roman"/>
                <a:cs typeface="Times New Roman"/>
              </a:rPr>
              <a:t>will </a:t>
            </a:r>
            <a:r>
              <a:rPr sz="1200" spc="-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used </a:t>
            </a:r>
            <a:r>
              <a:rPr sz="1200" spc="-5" dirty="0">
                <a:latin typeface="Times New Roman"/>
                <a:cs typeface="Times New Roman"/>
              </a:rPr>
              <a:t>to define </a:t>
            </a:r>
            <a:r>
              <a:rPr sz="1200" spc="5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temperature at each node, </a:t>
            </a: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b="1" i="1" spc="-5" dirty="0">
                <a:latin typeface="Times New Roman"/>
                <a:cs typeface="Times New Roman"/>
              </a:rPr>
              <a:t>m = 0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15" dirty="0">
                <a:latin typeface="Times New Roman"/>
                <a:cs typeface="Times New Roman"/>
              </a:rPr>
              <a:t>2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. . . 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node  count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x-</a:t>
            </a:r>
            <a:r>
              <a:rPr sz="1200" spc="-5" dirty="0">
                <a:latin typeface="Times New Roman"/>
                <a:cs typeface="Times New Roman"/>
              </a:rPr>
              <a:t>direction and </a:t>
            </a:r>
            <a:r>
              <a:rPr sz="1200" b="1" i="1" spc="-5" dirty="0">
                <a:latin typeface="Times New Roman"/>
                <a:cs typeface="Times New Roman"/>
              </a:rPr>
              <a:t>n = 0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. . . 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node count 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y-</a:t>
            </a:r>
            <a:r>
              <a:rPr sz="1200" spc="-5" dirty="0">
                <a:latin typeface="Times New Roman"/>
                <a:cs typeface="Times New Roman"/>
              </a:rPr>
              <a:t>direction.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coordinates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node (</a:t>
            </a:r>
            <a:r>
              <a:rPr sz="1200" b="1" i="1" spc="-5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) are simply  </a:t>
            </a:r>
            <a:r>
              <a:rPr sz="1200" b="1" i="1" spc="-5" dirty="0">
                <a:latin typeface="Times New Roman"/>
                <a:cs typeface="Times New Roman"/>
              </a:rPr>
              <a:t>x = m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y </a:t>
            </a:r>
            <a:r>
              <a:rPr sz="1200" b="1" spc="-5" dirty="0">
                <a:latin typeface="Times New Roman"/>
                <a:cs typeface="Times New Roman"/>
              </a:rPr>
              <a:t>= </a:t>
            </a:r>
            <a:r>
              <a:rPr sz="1200" b="1" i="1" spc="-5" dirty="0">
                <a:latin typeface="Times New Roman"/>
                <a:cs typeface="Times New Roman"/>
              </a:rPr>
              <a:t>n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y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temperature </a:t>
            </a:r>
            <a:r>
              <a:rPr sz="1200" spc="-20" dirty="0">
                <a:latin typeface="Times New Roman"/>
                <a:cs typeface="Times New Roman"/>
              </a:rPr>
              <a:t>at </a:t>
            </a:r>
            <a:r>
              <a:rPr sz="1200" spc="-5" dirty="0">
                <a:latin typeface="Times New Roman"/>
                <a:cs typeface="Times New Roman"/>
              </a:rPr>
              <a:t>the node (</a:t>
            </a:r>
            <a:r>
              <a:rPr sz="1200" b="1" i="1" spc="-5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) </a:t>
            </a:r>
            <a:r>
              <a:rPr sz="1200" spc="-15" dirty="0">
                <a:latin typeface="Times New Roman"/>
                <a:cs typeface="Times New Roman"/>
              </a:rPr>
              <a:t>is  </a:t>
            </a:r>
            <a:r>
              <a:rPr sz="1200" dirty="0">
                <a:latin typeface="Times New Roman"/>
                <a:cs typeface="Times New Roman"/>
              </a:rPr>
              <a:t>denoted </a:t>
            </a:r>
            <a:r>
              <a:rPr sz="1200" spc="-5" dirty="0">
                <a:latin typeface="Times New Roman"/>
                <a:cs typeface="Times New Roman"/>
              </a:rPr>
              <a:t>by </a:t>
            </a:r>
            <a:r>
              <a:rPr sz="1200" b="1" i="1" spc="10" dirty="0">
                <a:latin typeface="Times New Roman"/>
                <a:cs typeface="Times New Roman"/>
              </a:rPr>
              <a:t>T</a:t>
            </a:r>
            <a:r>
              <a:rPr sz="1200" b="1" i="1" spc="15" baseline="-10416" dirty="0">
                <a:latin typeface="Times New Roman"/>
                <a:cs typeface="Times New Roman"/>
              </a:rPr>
              <a:t>m</a:t>
            </a:r>
            <a:r>
              <a:rPr sz="1200" b="1" spc="15" baseline="-10416" dirty="0">
                <a:latin typeface="Times New Roman"/>
                <a:cs typeface="Times New Roman"/>
              </a:rPr>
              <a:t>,</a:t>
            </a:r>
            <a:r>
              <a:rPr sz="1200" b="1" spc="-67" baseline="-10416" dirty="0">
                <a:latin typeface="Times New Roman"/>
                <a:cs typeface="Times New Roman"/>
              </a:rPr>
              <a:t> </a:t>
            </a:r>
            <a:r>
              <a:rPr sz="1200" b="1" i="1" spc="-15" baseline="-10416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09800" y="9196323"/>
            <a:ext cx="8636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b="1" i="1" spc="-560" dirty="0">
                <a:latin typeface="Times New Roman"/>
                <a:cs typeface="Times New Roman"/>
              </a:rPr>
              <a:t>g</a:t>
            </a:r>
            <a:r>
              <a:rPr sz="2025" spc="7" baseline="2057" dirty="0">
                <a:latin typeface="MT Extra"/>
                <a:cs typeface="MT Extra"/>
              </a:rPr>
              <a:t></a:t>
            </a:r>
            <a:endParaRPr sz="2025" baseline="2057">
              <a:latin typeface="MT Extra"/>
              <a:cs typeface="MT Extr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936" y="8659876"/>
            <a:ext cx="4015740" cy="11531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R="5080">
              <a:lnSpc>
                <a:spcPct val="95200"/>
              </a:lnSpc>
              <a:spcBef>
                <a:spcPts val="170"/>
              </a:spcBef>
            </a:pPr>
            <a:r>
              <a:rPr sz="1300" b="1" i="1" dirty="0">
                <a:latin typeface="Times New Roman"/>
                <a:cs typeface="Times New Roman"/>
              </a:rPr>
              <a:t>5.4.1- </a:t>
            </a:r>
            <a:r>
              <a:rPr sz="1300" b="1" i="1" spc="-5" dirty="0">
                <a:latin typeface="Times New Roman"/>
                <a:cs typeface="Times New Roman"/>
              </a:rPr>
              <a:t>Energy Balance </a:t>
            </a:r>
            <a:r>
              <a:rPr sz="1300" b="1" i="1" spc="-10" dirty="0">
                <a:latin typeface="Times New Roman"/>
                <a:cs typeface="Times New Roman"/>
              </a:rPr>
              <a:t>Method </a:t>
            </a:r>
            <a:r>
              <a:rPr sz="1300" b="1" i="1" spc="-5" dirty="0">
                <a:latin typeface="Times New Roman"/>
                <a:cs typeface="Times New Roman"/>
              </a:rPr>
              <a:t>for The </a:t>
            </a:r>
            <a:r>
              <a:rPr sz="1300" b="1" i="1" spc="-10" dirty="0">
                <a:latin typeface="Times New Roman"/>
                <a:cs typeface="Times New Roman"/>
              </a:rPr>
              <a:t>Interior Nodes  </a:t>
            </a:r>
            <a:r>
              <a:rPr sz="1200" dirty="0">
                <a:latin typeface="Times New Roman"/>
                <a:cs typeface="Times New Roman"/>
              </a:rPr>
              <a:t>Now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i="1" spc="-5" dirty="0">
                <a:latin typeface="Times New Roman"/>
                <a:cs typeface="Times New Roman"/>
              </a:rPr>
              <a:t>volume element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size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i="1" spc="-5" dirty="0">
                <a:latin typeface="Times New Roman"/>
                <a:cs typeface="Times New Roman"/>
              </a:rPr>
              <a:t>× </a:t>
            </a:r>
            <a:r>
              <a:rPr sz="1200" b="1" spc="5" dirty="0">
                <a:latin typeface="Times New Roman"/>
                <a:cs typeface="Times New Roman"/>
              </a:rPr>
              <a:t>Δ</a:t>
            </a:r>
            <a:r>
              <a:rPr sz="1200" b="1" i="1" spc="5" dirty="0">
                <a:latin typeface="Times New Roman"/>
                <a:cs typeface="Times New Roman"/>
              </a:rPr>
              <a:t>y </a:t>
            </a:r>
            <a:r>
              <a:rPr sz="1200" b="1" i="1" spc="-5" dirty="0">
                <a:latin typeface="Times New Roman"/>
                <a:cs typeface="Times New Roman"/>
              </a:rPr>
              <a:t>× 1 </a:t>
            </a:r>
            <a:r>
              <a:rPr sz="1200" dirty="0">
                <a:latin typeface="Times New Roman"/>
                <a:cs typeface="Times New Roman"/>
              </a:rPr>
              <a:t>centered  </a:t>
            </a:r>
            <a:r>
              <a:rPr sz="1200" spc="-5" dirty="0">
                <a:latin typeface="Times New Roman"/>
                <a:cs typeface="Times New Roman"/>
              </a:rPr>
              <a:t>about a general interior node (</a:t>
            </a:r>
            <a:r>
              <a:rPr sz="1200" b="1" i="1" spc="-5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15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) in </a:t>
            </a:r>
            <a:r>
              <a:rPr sz="1200" spc="-5" dirty="0">
                <a:latin typeface="Times New Roman"/>
                <a:cs typeface="Times New Roman"/>
              </a:rPr>
              <a:t>a region in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heat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R="6985" algn="just">
              <a:lnSpc>
                <a:spcPct val="103299"/>
              </a:lnSpc>
              <a:spcBef>
                <a:spcPts val="120"/>
              </a:spcBef>
            </a:pPr>
            <a:r>
              <a:rPr sz="1200" spc="-5" dirty="0">
                <a:latin typeface="Times New Roman"/>
                <a:cs typeface="Times New Roman"/>
              </a:rPr>
              <a:t>generated at a rate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thermal </a:t>
            </a:r>
            <a:r>
              <a:rPr sz="1200" dirty="0">
                <a:latin typeface="Times New Roman"/>
                <a:cs typeface="Times New Roman"/>
              </a:rPr>
              <a:t>conductivity </a:t>
            </a:r>
            <a:r>
              <a:rPr sz="1200" b="1" i="1" spc="-5" dirty="0">
                <a:latin typeface="Times New Roman"/>
                <a:cs typeface="Times New Roman"/>
              </a:rPr>
              <a:t>k </a:t>
            </a:r>
            <a:r>
              <a:rPr sz="1200" spc="-5" dirty="0">
                <a:latin typeface="Times New Roman"/>
                <a:cs typeface="Times New Roman"/>
              </a:rPr>
              <a:t>is  constant, as 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Fig.(5.12). the energy balance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volume </a:t>
            </a:r>
            <a:r>
              <a:rPr sz="1200" spc="-5" dirty="0">
                <a:latin typeface="Times New Roman"/>
                <a:cs typeface="Times New Roman"/>
              </a:rPr>
              <a:t>element 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expressed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39055" y="6923023"/>
            <a:ext cx="2514600" cy="2145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961635" y="9074404"/>
            <a:ext cx="1950720" cy="6210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8750" marR="5080" indent="-146685">
              <a:lnSpc>
                <a:spcPts val="1150"/>
              </a:lnSpc>
              <a:spcBef>
                <a:spcPts val="185"/>
              </a:spcBef>
            </a:pPr>
            <a:r>
              <a:rPr sz="1000" b="1" i="1" dirty="0">
                <a:latin typeface="Times New Roman"/>
                <a:cs typeface="Times New Roman"/>
              </a:rPr>
              <a:t>Fig.(5.11) The </a:t>
            </a:r>
            <a:r>
              <a:rPr sz="1000" b="1" i="1" spc="-5" dirty="0">
                <a:latin typeface="Times New Roman"/>
                <a:cs typeface="Times New Roman"/>
              </a:rPr>
              <a:t>nodal network </a:t>
            </a:r>
            <a:r>
              <a:rPr sz="1000" b="1" i="1" dirty="0">
                <a:latin typeface="Times New Roman"/>
                <a:cs typeface="Times New Roman"/>
              </a:rPr>
              <a:t>for</a:t>
            </a:r>
            <a:r>
              <a:rPr sz="1000" b="1" i="1" spc="-50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the  </a:t>
            </a:r>
            <a:r>
              <a:rPr sz="1000" b="1" i="1" spc="-5" dirty="0">
                <a:latin typeface="Times New Roman"/>
                <a:cs typeface="Times New Roman"/>
              </a:rPr>
              <a:t>finite difference formulation </a:t>
            </a:r>
            <a:r>
              <a:rPr sz="1000" b="1" i="1" dirty="0">
                <a:latin typeface="Times New Roman"/>
                <a:cs typeface="Times New Roman"/>
              </a:rPr>
              <a:t>of  two-dimensional</a:t>
            </a:r>
            <a:r>
              <a:rPr sz="1000" b="1" i="1" spc="-1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conduction</a:t>
            </a:r>
            <a:endParaRPr sz="1000">
              <a:latin typeface="Times New Roman"/>
              <a:cs typeface="Times New Roman"/>
            </a:endParaRPr>
          </a:p>
          <a:p>
            <a:pPr marL="277495">
              <a:lnSpc>
                <a:spcPts val="1150"/>
              </a:lnSpc>
            </a:pPr>
            <a:r>
              <a:rPr sz="1000" b="1" i="1" spc="5" dirty="0">
                <a:latin typeface="Times New Roman"/>
                <a:cs typeface="Times New Roman"/>
              </a:rPr>
              <a:t>in </a:t>
            </a:r>
            <a:r>
              <a:rPr sz="1000" b="1" i="1" spc="-5" dirty="0">
                <a:latin typeface="Times New Roman"/>
                <a:cs typeface="Times New Roman"/>
              </a:rPr>
              <a:t>rectangular</a:t>
            </a:r>
            <a:r>
              <a:rPr sz="1000" b="1" i="1" spc="-75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coordinates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15"/>
              </a:lnSpc>
            </a:pPr>
            <a:r>
              <a:rPr spc="-5" dirty="0"/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5957</Words>
  <Application>Microsoft Office PowerPoint</Application>
  <PresentationFormat>Custom</PresentationFormat>
  <Paragraphs>424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Narrow</vt:lpstr>
      <vt:lpstr>Calibri</vt:lpstr>
      <vt:lpstr>Century Gothic</vt:lpstr>
      <vt:lpstr>MT Extra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Chapter 5- Numerical Heat Conduction.doc</dc:title>
  <dc:creator>Administrator</dc:creator>
  <cp:lastModifiedBy>96477</cp:lastModifiedBy>
  <cp:revision>1</cp:revision>
  <dcterms:created xsi:type="dcterms:W3CDTF">2019-11-27T20:27:58Z</dcterms:created>
  <dcterms:modified xsi:type="dcterms:W3CDTF">2019-12-06T09:18:05Z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2010-03-01T00:00:00Z</vt:filetime>
  </property>
  <property fmtid="{D5CDD505-2E9C-101B-9397-08002B2CF9AE}" pid="3" name="Creator">
    <vt:lpwstr>Microsoft Word - Chapter 5- Numerical Heat Conduction.doc</vt:lpwstr>
  </property>
  <property fmtid="{D5CDD505-2E9C-101B-9397-08002B2CF9AE}" pid="4" name="LastSaved">
    <vt:filetime>2019-11-27T00:00:00Z</vt:filetime>
  </property>
</Properties>
</file>